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xls" ContentType="application/vnd.ms-excel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4"/>
  </p:sldMasterIdLst>
  <p:notesMasterIdLst>
    <p:notesMasterId r:id="rId94"/>
  </p:notesMasterIdLst>
  <p:handoutMasterIdLst>
    <p:handoutMasterId r:id="rId95"/>
  </p:handoutMasterIdLst>
  <p:sldIdLst>
    <p:sldId id="975" r:id="rId5"/>
    <p:sldId id="976" r:id="rId6"/>
    <p:sldId id="977" r:id="rId7"/>
    <p:sldId id="1054" r:id="rId8"/>
    <p:sldId id="1062" r:id="rId9"/>
    <p:sldId id="1057" r:id="rId10"/>
    <p:sldId id="1055" r:id="rId11"/>
    <p:sldId id="1065" r:id="rId12"/>
    <p:sldId id="1063" r:id="rId13"/>
    <p:sldId id="1066" r:id="rId14"/>
    <p:sldId id="1068" r:id="rId15"/>
    <p:sldId id="1064" r:id="rId16"/>
    <p:sldId id="1067" r:id="rId17"/>
    <p:sldId id="1058" r:id="rId18"/>
    <p:sldId id="1059" r:id="rId19"/>
    <p:sldId id="1060" r:id="rId20"/>
    <p:sldId id="1061" r:id="rId21"/>
    <p:sldId id="978" r:id="rId22"/>
    <p:sldId id="979" r:id="rId23"/>
    <p:sldId id="980" r:id="rId24"/>
    <p:sldId id="981" r:id="rId25"/>
    <p:sldId id="982" r:id="rId26"/>
    <p:sldId id="983" r:id="rId27"/>
    <p:sldId id="984" r:id="rId28"/>
    <p:sldId id="1048" r:id="rId29"/>
    <p:sldId id="1049" r:id="rId30"/>
    <p:sldId id="989" r:id="rId31"/>
    <p:sldId id="990" r:id="rId32"/>
    <p:sldId id="991" r:id="rId33"/>
    <p:sldId id="992" r:id="rId34"/>
    <p:sldId id="993" r:id="rId35"/>
    <p:sldId id="994" r:id="rId36"/>
    <p:sldId id="995" r:id="rId37"/>
    <p:sldId id="996" r:id="rId38"/>
    <p:sldId id="997" r:id="rId39"/>
    <p:sldId id="998" r:id="rId40"/>
    <p:sldId id="999" r:id="rId41"/>
    <p:sldId id="1000" r:id="rId42"/>
    <p:sldId id="1001" r:id="rId43"/>
    <p:sldId id="1002" r:id="rId44"/>
    <p:sldId id="1003" r:id="rId45"/>
    <p:sldId id="906" r:id="rId46"/>
    <p:sldId id="907" r:id="rId47"/>
    <p:sldId id="908" r:id="rId48"/>
    <p:sldId id="909" r:id="rId49"/>
    <p:sldId id="910" r:id="rId50"/>
    <p:sldId id="911" r:id="rId51"/>
    <p:sldId id="912" r:id="rId52"/>
    <p:sldId id="913" r:id="rId53"/>
    <p:sldId id="914" r:id="rId54"/>
    <p:sldId id="1051" r:id="rId55"/>
    <p:sldId id="1070" r:id="rId56"/>
    <p:sldId id="1069" r:id="rId57"/>
    <p:sldId id="1052" r:id="rId58"/>
    <p:sldId id="1013" r:id="rId59"/>
    <p:sldId id="1014" r:id="rId60"/>
    <p:sldId id="1015" r:id="rId61"/>
    <p:sldId id="1016" r:id="rId62"/>
    <p:sldId id="1017" r:id="rId63"/>
    <p:sldId id="1018" r:id="rId64"/>
    <p:sldId id="1019" r:id="rId65"/>
    <p:sldId id="1020" r:id="rId66"/>
    <p:sldId id="1021" r:id="rId67"/>
    <p:sldId id="1022" r:id="rId68"/>
    <p:sldId id="1023" r:id="rId69"/>
    <p:sldId id="1024" r:id="rId70"/>
    <p:sldId id="1025" r:id="rId71"/>
    <p:sldId id="1026" r:id="rId72"/>
    <p:sldId id="1027" r:id="rId73"/>
    <p:sldId id="1028" r:id="rId74"/>
    <p:sldId id="1029" r:id="rId75"/>
    <p:sldId id="1030" r:id="rId76"/>
    <p:sldId id="1031" r:id="rId77"/>
    <p:sldId id="1032" r:id="rId78"/>
    <p:sldId id="1033" r:id="rId79"/>
    <p:sldId id="1034" r:id="rId80"/>
    <p:sldId id="1035" r:id="rId81"/>
    <p:sldId id="1036" r:id="rId82"/>
    <p:sldId id="1037" r:id="rId83"/>
    <p:sldId id="1038" r:id="rId84"/>
    <p:sldId id="1039" r:id="rId85"/>
    <p:sldId id="1040" r:id="rId86"/>
    <p:sldId id="1041" r:id="rId87"/>
    <p:sldId id="1042" r:id="rId88"/>
    <p:sldId id="1043" r:id="rId89"/>
    <p:sldId id="1044" r:id="rId90"/>
    <p:sldId id="1045" r:id="rId91"/>
    <p:sldId id="1046" r:id="rId92"/>
    <p:sldId id="1047" r:id="rId93"/>
  </p:sldIdLst>
  <p:sldSz cx="9906000" cy="6858000" type="A4"/>
  <p:notesSz cx="6662738" cy="99060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88">
          <p15:clr>
            <a:srgbClr val="A4A3A4"/>
          </p15:clr>
        </p15:guide>
        <p15:guide id="2" pos="43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BFF13"/>
    <a:srgbClr val="3333FF"/>
    <a:srgbClr val="FF0000"/>
    <a:srgbClr val="FF00FF"/>
    <a:srgbClr val="FFCCCC"/>
    <a:srgbClr val="FFCCFF"/>
    <a:srgbClr val="FFFF00"/>
    <a:srgbClr val="3366CC"/>
    <a:srgbClr val="00006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44" autoAdjust="0"/>
    <p:restoredTop sz="94609" autoAdjust="0"/>
  </p:normalViewPr>
  <p:slideViewPr>
    <p:cSldViewPr snapToGrid="0">
      <p:cViewPr varScale="1">
        <p:scale>
          <a:sx n="94" d="100"/>
          <a:sy n="94" d="100"/>
        </p:scale>
        <p:origin x="856" y="184"/>
      </p:cViewPr>
      <p:guideLst>
        <p:guide orient="horz" pos="2588"/>
        <p:guide pos="4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1.emf"/><Relationship Id="rId1" Type="http://schemas.openxmlformats.org/officeDocument/2006/relationships/image" Target="../media/image56.emf"/><Relationship Id="rId2" Type="http://schemas.openxmlformats.org/officeDocument/2006/relationships/image" Target="../media/image57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60.emf"/><Relationship Id="rId3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Relationship Id="rId2" Type="http://schemas.openxmlformats.org/officeDocument/2006/relationships/image" Target="../media/image89.emf"/><Relationship Id="rId3" Type="http://schemas.openxmlformats.org/officeDocument/2006/relationships/image" Target="../media/image9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Relationship Id="rId2" Type="http://schemas.openxmlformats.org/officeDocument/2006/relationships/image" Target="../media/image9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1" Type="http://schemas.openxmlformats.org/officeDocument/2006/relationships/image" Target="../media/image14.wmf"/><Relationship Id="rId2" Type="http://schemas.openxmlformats.org/officeDocument/2006/relationships/image" Target="../media/image1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image" Target="../media/image102.emf"/><Relationship Id="rId2" Type="http://schemas.openxmlformats.org/officeDocument/2006/relationships/image" Target="../media/image104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1" Type="http://schemas.openxmlformats.org/officeDocument/2006/relationships/image" Target="../media/image107.emf"/><Relationship Id="rId2" Type="http://schemas.openxmlformats.org/officeDocument/2006/relationships/image" Target="../media/image10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Relationship Id="rId2" Type="http://schemas.openxmlformats.org/officeDocument/2006/relationships/image" Target="../media/image115.emf"/><Relationship Id="rId3" Type="http://schemas.openxmlformats.org/officeDocument/2006/relationships/image" Target="../media/image10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Relationship Id="rId2" Type="http://schemas.openxmlformats.org/officeDocument/2006/relationships/image" Target="../media/image118.emf"/><Relationship Id="rId3" Type="http://schemas.openxmlformats.org/officeDocument/2006/relationships/image" Target="../media/image116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wmf"/><Relationship Id="rId5" Type="http://schemas.openxmlformats.org/officeDocument/2006/relationships/image" Target="../media/image23.wmf"/><Relationship Id="rId6" Type="http://schemas.openxmlformats.org/officeDocument/2006/relationships/image" Target="../media/image24.wmf"/><Relationship Id="rId7" Type="http://schemas.openxmlformats.org/officeDocument/2006/relationships/image" Target="../media/image25.emf"/><Relationship Id="rId1" Type="http://schemas.openxmlformats.org/officeDocument/2006/relationships/image" Target="../media/image19.wmf"/><Relationship Id="rId2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8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3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1363"/>
            <a:ext cx="536733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6" y="4704660"/>
            <a:ext cx="4886008" cy="445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3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fld id="{3C32521E-4158-4FEB-AB62-14D3121BD3A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5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15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03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3184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495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958E1D-5CBC-4FD8-B2D0-9F5AF497490B}" type="slidenum">
              <a:rPr lang="en-GB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883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5D17EB-2590-48A6-8831-74CA1D2A2D2F}" type="slidenum">
              <a:rPr lang="en-GB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87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231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17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8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70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22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1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4817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7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65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29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75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86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1F54ED-7CF0-4D57-B6BB-1EE3A4DC776E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8013" y="1011238"/>
            <a:ext cx="5262562" cy="3643312"/>
          </a:xfrm>
          <a:solidFill>
            <a:srgbClr val="FFFFFF"/>
          </a:solidFill>
          <a:ln/>
        </p:spPr>
      </p:sp>
      <p:sp>
        <p:nvSpPr>
          <p:cNvPr id="14541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02495" y="5009753"/>
            <a:ext cx="4478841" cy="184666"/>
          </a:xfrm>
          <a:ln/>
        </p:spPr>
        <p:txBody>
          <a:bodyPr lIns="0" tIns="0" rIns="0" bIns="0">
            <a:spAutoFit/>
          </a:bodyPr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252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753075-E4FC-4EB1-9726-A6AAFCF74345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8013" y="1011238"/>
            <a:ext cx="5262562" cy="3643312"/>
          </a:xfrm>
          <a:solidFill>
            <a:srgbClr val="FFFFFF"/>
          </a:solidFill>
          <a:ln/>
        </p:spPr>
      </p:sp>
      <p:sp>
        <p:nvSpPr>
          <p:cNvPr id="14745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02495" y="5009753"/>
            <a:ext cx="4478841" cy="184666"/>
          </a:xfrm>
          <a:ln/>
        </p:spPr>
        <p:txBody>
          <a:bodyPr lIns="0" tIns="0" rIns="0" bIns="0">
            <a:spAutoFit/>
          </a:bodyPr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5358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753075-E4FC-4EB1-9726-A6AAFCF74345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08013" y="1011238"/>
            <a:ext cx="5262562" cy="3643312"/>
          </a:xfrm>
          <a:solidFill>
            <a:srgbClr val="FFFFFF"/>
          </a:solidFill>
          <a:ln/>
        </p:spPr>
      </p:sp>
      <p:sp>
        <p:nvSpPr>
          <p:cNvPr id="14745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1002495" y="5009753"/>
            <a:ext cx="4478841" cy="184666"/>
          </a:xfrm>
          <a:ln/>
        </p:spPr>
        <p:txBody>
          <a:bodyPr lIns="0" tIns="0" rIns="0" bIns="0">
            <a:spAutoFit/>
          </a:bodyPr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067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6438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768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202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849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4"/>
            <a:ext cx="84201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71BA-C0A1-4A3D-9374-6B78C99BF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B102-E22C-4DA0-A130-91B64DFD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57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57"/>
            <a:ext cx="65214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7E36-9BE5-4ACB-AA3A-85E62EB963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9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SOFT221:  Server-Side Programming and Development 2006 - 07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F866-5DA6-446D-817F-2EA09839C1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A44D-B48C-44A9-9C08-7E0732E09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4DD2-093D-4BCC-A9E4-CBDAA79BC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0A191-3648-4CD3-9109-FFA13344E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14DB-5C40-4318-9D69-0BFF83BF3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9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A726-27C4-49DC-B409-CAA930FED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692C-860E-467F-8A2B-9AADAE3A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9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1D83-DF40-4799-80E2-778CE4AB1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3.wmf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14.wmf"/><Relationship Id="rId15" Type="http://schemas.openxmlformats.org/officeDocument/2006/relationships/oleObject" Target="../embeddings/oleObject13.bin"/><Relationship Id="rId16" Type="http://schemas.openxmlformats.org/officeDocument/2006/relationships/oleObject" Target="../embeddings/oleObject14.bin"/><Relationship Id="rId17" Type="http://schemas.openxmlformats.org/officeDocument/2006/relationships/oleObject" Target="../embeddings/oleObject15.bin"/><Relationship Id="rId18" Type="http://schemas.openxmlformats.org/officeDocument/2006/relationships/oleObject" Target="../embeddings/oleObject16.bin"/><Relationship Id="rId19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0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1.w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2.wmf"/><Relationship Id="rId10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16.png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18.w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19.wmf"/><Relationship Id="rId17" Type="http://schemas.openxmlformats.org/officeDocument/2006/relationships/oleObject" Target="../embeddings/oleObject25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14.wmf"/><Relationship Id="rId6" Type="http://schemas.openxmlformats.org/officeDocument/2006/relationships/oleObject" Target="../embeddings/oleObject18.bin"/><Relationship Id="rId7" Type="http://schemas.openxmlformats.org/officeDocument/2006/relationships/oleObject" Target="../embeddings/oleObject19.bin"/><Relationship Id="rId8" Type="http://schemas.openxmlformats.org/officeDocument/2006/relationships/oleObject" Target="../embeddings/oleObject20.bin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25.emf"/><Relationship Id="rId10" Type="http://schemas.openxmlformats.org/officeDocument/2006/relationships/image" Target="../media/image21.emf"/><Relationship Id="rId11" Type="http://schemas.openxmlformats.org/officeDocument/2006/relationships/oleObject" Target="../embeddings/oleObject29.bin"/><Relationship Id="rId12" Type="http://schemas.openxmlformats.org/officeDocument/2006/relationships/image" Target="../media/image22.wmf"/><Relationship Id="rId13" Type="http://schemas.openxmlformats.org/officeDocument/2006/relationships/oleObject" Target="../embeddings/oleObject30.bin"/><Relationship Id="rId14" Type="http://schemas.openxmlformats.org/officeDocument/2006/relationships/image" Target="../media/image23.wmf"/><Relationship Id="rId15" Type="http://schemas.openxmlformats.org/officeDocument/2006/relationships/oleObject" Target="../embeddings/oleObject31.bin"/><Relationship Id="rId16" Type="http://schemas.openxmlformats.org/officeDocument/2006/relationships/oleObject" Target="../embeddings/oleObject32.bin"/><Relationship Id="rId17" Type="http://schemas.openxmlformats.org/officeDocument/2006/relationships/oleObject" Target="../embeddings/oleObject33.bin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2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6.png"/><Relationship Id="rId5" Type="http://schemas.openxmlformats.org/officeDocument/2006/relationships/oleObject" Target="../embeddings/oleObject26.bin"/><Relationship Id="rId6" Type="http://schemas.openxmlformats.org/officeDocument/2006/relationships/image" Target="../media/image19.w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28.emf"/><Relationship Id="rId10" Type="http://schemas.openxmlformats.org/officeDocument/2006/relationships/oleObject" Target="../embeddings/oleObject39.bin"/><Relationship Id="rId11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3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31.e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4" Type="http://schemas.openxmlformats.org/officeDocument/2006/relationships/image" Target="../media/image36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38.emf"/><Relationship Id="rId9" Type="http://schemas.openxmlformats.org/officeDocument/2006/relationships/oleObject" Target="../embeddings/oleObject48.bin"/><Relationship Id="rId10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49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oleObject" Target="../embeddings/oleObject50.bin"/><Relationship Id="rId5" Type="http://schemas.openxmlformats.org/officeDocument/2006/relationships/image" Target="../media/image42.emf"/><Relationship Id="rId6" Type="http://schemas.openxmlformats.org/officeDocument/2006/relationships/oleObject" Target="../embeddings/oleObject51.bin"/><Relationship Id="rId7" Type="http://schemas.openxmlformats.org/officeDocument/2006/relationships/image" Target="../media/image4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6.bin"/><Relationship Id="rId12" Type="http://schemas.openxmlformats.org/officeDocument/2006/relationships/image" Target="../media/image48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2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45.e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55.bin"/><Relationship Id="rId10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49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50.emf"/><Relationship Id="rId8" Type="http://schemas.openxmlformats.org/officeDocument/2006/relationships/oleObject" Target="../embeddings/oleObject57.bin"/><Relationship Id="rId9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oleObject" Target="../embeddings/oleObject58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60.bin"/><Relationship Id="rId9" Type="http://schemas.openxmlformats.org/officeDocument/2006/relationships/image" Target="../media/image5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56.emf"/><Relationship Id="rId5" Type="http://schemas.openxmlformats.org/officeDocument/2006/relationships/oleObject" Target="../embeddings/oleObject61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62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63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59.emf"/><Relationship Id="rId5" Type="http://schemas.openxmlformats.org/officeDocument/2006/relationships/package" Target="../embeddings/Microsoft_Word_Document5.docx"/><Relationship Id="rId6" Type="http://schemas.openxmlformats.org/officeDocument/2006/relationships/image" Target="../media/image60.emf"/><Relationship Id="rId7" Type="http://schemas.openxmlformats.org/officeDocument/2006/relationships/oleObject" Target="../embeddings/oleObject64.bin"/><Relationship Id="rId8" Type="http://schemas.openxmlformats.org/officeDocument/2006/relationships/image" Target="../media/image53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66.bin"/><Relationship Id="rId6" Type="http://schemas.openxmlformats.org/officeDocument/2006/relationships/image" Target="../media/image62.emf"/><Relationship Id="rId7" Type="http://schemas.openxmlformats.org/officeDocument/2006/relationships/oleObject" Target="../embeddings/oleObject67.bin"/><Relationship Id="rId8" Type="http://schemas.openxmlformats.org/officeDocument/2006/relationships/image" Target="../media/image63.emf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4" Type="http://schemas.openxmlformats.org/officeDocument/2006/relationships/image" Target="../media/image65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67.emf"/><Relationship Id="rId9" Type="http://schemas.openxmlformats.org/officeDocument/2006/relationships/oleObject" Target="../embeddings/oleObject71.bin"/><Relationship Id="rId10" Type="http://schemas.openxmlformats.org/officeDocument/2006/relationships/image" Target="../media/image6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package" Target="../embeddings/Microsoft_Word_Document7.docx"/><Relationship Id="rId5" Type="http://schemas.openxmlformats.org/officeDocument/2006/relationships/image" Target="../media/image69.pn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70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4" Type="http://schemas.openxmlformats.org/officeDocument/2006/relationships/image" Target="../media/image70.png"/><Relationship Id="rId5" Type="http://schemas.openxmlformats.org/officeDocument/2006/relationships/package" Target="../embeddings/Microsoft_Word_Document10.docx"/><Relationship Id="rId6" Type="http://schemas.openxmlformats.org/officeDocument/2006/relationships/image" Target="../media/image71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4" Type="http://schemas.openxmlformats.org/officeDocument/2006/relationships/image" Target="../media/image8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4" Type="http://schemas.openxmlformats.org/officeDocument/2006/relationships/image" Target="../media/image8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8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4" Type="http://schemas.openxmlformats.org/officeDocument/2006/relationships/image" Target="../media/image82.emf"/><Relationship Id="rId5" Type="http://schemas.openxmlformats.org/officeDocument/2006/relationships/oleObject" Target="../embeddings/Microsoft_Excel_97_-_2004_Worksheet2.xls"/><Relationship Id="rId6" Type="http://schemas.openxmlformats.org/officeDocument/2006/relationships/image" Target="../media/image8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3.xls"/><Relationship Id="rId4" Type="http://schemas.openxmlformats.org/officeDocument/2006/relationships/image" Target="../media/image84.emf"/><Relationship Id="rId5" Type="http://schemas.openxmlformats.org/officeDocument/2006/relationships/oleObject" Target="../embeddings/Microsoft_Excel_97_-_2004_Worksheet4.xls"/><Relationship Id="rId6" Type="http://schemas.openxmlformats.org/officeDocument/2006/relationships/image" Target="../media/image8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4" Type="http://schemas.openxmlformats.org/officeDocument/2006/relationships/image" Target="../media/image86.emf"/><Relationship Id="rId5" Type="http://schemas.openxmlformats.org/officeDocument/2006/relationships/oleObject" Target="../embeddings/Microsoft_Excel_97_-_2004_Worksheet5.xls"/><Relationship Id="rId6" Type="http://schemas.openxmlformats.org/officeDocument/2006/relationships/image" Target="../media/image87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oleObject" Target="../embeddings/oleObject76.bin"/><Relationship Id="rId5" Type="http://schemas.openxmlformats.org/officeDocument/2006/relationships/image" Target="../media/image88.e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89.emf"/><Relationship Id="rId8" Type="http://schemas.openxmlformats.org/officeDocument/2006/relationships/oleObject" Target="../embeddings/oleObject78.bin"/><Relationship Id="rId9" Type="http://schemas.openxmlformats.org/officeDocument/2006/relationships/image" Target="../media/image90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89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90.emf"/><Relationship Id="rId7" Type="http://schemas.openxmlformats.org/officeDocument/2006/relationships/image" Target="../media/image92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oleObject" Target="../embeddings/oleObject81.bin"/><Relationship Id="rId6" Type="http://schemas.openxmlformats.org/officeDocument/2006/relationships/image" Target="../media/image98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5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6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oleObject" Target="../embeddings/oleObject82.bin"/><Relationship Id="rId6" Type="http://schemas.openxmlformats.org/officeDocument/2006/relationships/image" Target="../media/image100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9.png"/><Relationship Id="rId5" Type="http://schemas.openxmlformats.org/officeDocument/2006/relationships/oleObject" Target="../embeddings/oleObject83.bin"/><Relationship Id="rId6" Type="http://schemas.openxmlformats.org/officeDocument/2006/relationships/image" Target="../media/image10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oleObject" Target="../embeddings/oleObject84.bin"/><Relationship Id="rId5" Type="http://schemas.openxmlformats.org/officeDocument/2006/relationships/image" Target="../media/image102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4" Type="http://schemas.openxmlformats.org/officeDocument/2006/relationships/image" Target="../media/image102.emf"/><Relationship Id="rId5" Type="http://schemas.openxmlformats.org/officeDocument/2006/relationships/oleObject" Target="../embeddings/oleObject86.bin"/><Relationship Id="rId6" Type="http://schemas.openxmlformats.org/officeDocument/2006/relationships/image" Target="../media/image104.emf"/><Relationship Id="rId7" Type="http://schemas.openxmlformats.org/officeDocument/2006/relationships/oleObject" Target="../embeddings/oleObject87.bin"/><Relationship Id="rId8" Type="http://schemas.openxmlformats.org/officeDocument/2006/relationships/image" Target="../media/image105.emf"/><Relationship Id="rId9" Type="http://schemas.openxmlformats.org/officeDocument/2006/relationships/oleObject" Target="../embeddings/oleObject88.bin"/><Relationship Id="rId10" Type="http://schemas.openxmlformats.org/officeDocument/2006/relationships/image" Target="../media/image106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oleObject" Target="../embeddings/oleObject89.bin"/><Relationship Id="rId5" Type="http://schemas.openxmlformats.org/officeDocument/2006/relationships/image" Target="../media/image107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4.bin"/><Relationship Id="rId12" Type="http://schemas.openxmlformats.org/officeDocument/2006/relationships/image" Target="../media/image111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0.bin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108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93.bin"/><Relationship Id="rId10" Type="http://schemas.openxmlformats.org/officeDocument/2006/relationships/image" Target="../media/image11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oleObject" Target="../embeddings/oleObject95.bin"/><Relationship Id="rId5" Type="http://schemas.openxmlformats.org/officeDocument/2006/relationships/image" Target="../media/image102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4" Type="http://schemas.openxmlformats.org/officeDocument/2006/relationships/image" Target="../media/image114.emf"/><Relationship Id="rId5" Type="http://schemas.openxmlformats.org/officeDocument/2006/relationships/image" Target="../media/image96.png"/><Relationship Id="rId6" Type="http://schemas.openxmlformats.org/officeDocument/2006/relationships/oleObject" Target="../embeddings/oleObject97.bin"/><Relationship Id="rId7" Type="http://schemas.openxmlformats.org/officeDocument/2006/relationships/image" Target="../media/image115.emf"/><Relationship Id="rId8" Type="http://schemas.openxmlformats.org/officeDocument/2006/relationships/oleObject" Target="../embeddings/oleObject98.bin"/><Relationship Id="rId9" Type="http://schemas.openxmlformats.org/officeDocument/2006/relationships/image" Target="../media/image109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oleObject" Target="../embeddings/oleObject99.bin"/><Relationship Id="rId5" Type="http://schemas.openxmlformats.org/officeDocument/2006/relationships/image" Target="../media/image116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4" Type="http://schemas.openxmlformats.org/officeDocument/2006/relationships/image" Target="../media/image117.emf"/><Relationship Id="rId5" Type="http://schemas.openxmlformats.org/officeDocument/2006/relationships/image" Target="../media/image96.png"/><Relationship Id="rId6" Type="http://schemas.openxmlformats.org/officeDocument/2006/relationships/oleObject" Target="../embeddings/oleObject101.bin"/><Relationship Id="rId7" Type="http://schemas.openxmlformats.org/officeDocument/2006/relationships/image" Target="../media/image118.emf"/><Relationship Id="rId8" Type="http://schemas.openxmlformats.org/officeDocument/2006/relationships/oleObject" Target="../embeddings/oleObject102.bin"/><Relationship Id="rId9" Type="http://schemas.openxmlformats.org/officeDocument/2006/relationships/image" Target="../media/image116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4" Type="http://schemas.openxmlformats.org/officeDocument/2006/relationships/image" Target="../media/image119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4" Type="http://schemas.openxmlformats.org/officeDocument/2006/relationships/image" Target="../media/image119.emf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2.png"/><Relationship Id="rId5" Type="http://schemas.openxmlformats.org/officeDocument/2006/relationships/image" Target="../media/image128.png"/><Relationship Id="rId6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2.png"/><Relationship Id="rId5" Type="http://schemas.openxmlformats.org/officeDocument/2006/relationships/image" Target="../media/image127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4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Transfer Functions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543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07318" y="1529856"/>
            <a:ext cx="5189946" cy="2470644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7" name="Oval 3"/>
          <p:cNvSpPr>
            <a:spLocks noChangeArrowheads="1"/>
          </p:cNvSpPr>
          <p:nvPr/>
        </p:nvSpPr>
        <p:spPr bwMode="auto">
          <a:xfrm>
            <a:off x="2654968" y="1752600"/>
            <a:ext cx="57785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728118" y="1676400"/>
            <a:ext cx="33845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Control and plant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  <a:p>
            <a:pPr algn="ctr" eaLnBrk="0" hangingPunct="0"/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4553618" y="31242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feedback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H(s)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>
            <a:off x="215966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6" name="Line 12"/>
          <p:cNvSpPr>
            <a:spLocks noChangeShapeType="1"/>
          </p:cNvSpPr>
          <p:nvPr/>
        </p:nvSpPr>
        <p:spPr bwMode="auto">
          <a:xfrm>
            <a:off x="32328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71126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0" name="Line 16"/>
          <p:cNvSpPr>
            <a:spLocks noChangeShapeType="1"/>
          </p:cNvSpPr>
          <p:nvPr/>
        </p:nvSpPr>
        <p:spPr bwMode="auto">
          <a:xfrm flipH="1">
            <a:off x="5956968" y="3429000"/>
            <a:ext cx="1403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1" name="Line 17"/>
          <p:cNvSpPr>
            <a:spLocks noChangeShapeType="1"/>
          </p:cNvSpPr>
          <p:nvPr/>
        </p:nvSpPr>
        <p:spPr bwMode="auto">
          <a:xfrm>
            <a:off x="7360318" y="19812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2" name="Line 18"/>
          <p:cNvSpPr>
            <a:spLocks noChangeShapeType="1"/>
          </p:cNvSpPr>
          <p:nvPr/>
        </p:nvSpPr>
        <p:spPr bwMode="auto">
          <a:xfrm flipV="1">
            <a:off x="2985168" y="22860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H="1">
            <a:off x="2985168" y="3429000"/>
            <a:ext cx="1568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8986" y="4523839"/>
            <a:ext cx="4179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Now consider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 smtClean="0">
                <a:latin typeface="Arial"/>
                <a:cs typeface="Arial"/>
              </a:rPr>
              <a:t>feedback loop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Can be combined into a single block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1817370" y="4000499"/>
            <a:ext cx="742950" cy="565142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0170"/>
            <a:ext cx="9906000" cy="15621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10887" y="1809967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-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2246077" y="1539624"/>
            <a:ext cx="175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1772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bldLvl="2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48986" y="4523839"/>
            <a:ext cx="41793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Now consider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 smtClean="0">
                <a:latin typeface="Arial"/>
                <a:cs typeface="Arial"/>
              </a:rPr>
              <a:t>feedback loop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Can be combined into a single block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1817370" y="3312826"/>
            <a:ext cx="1209072" cy="1252815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ounded Rectangle 22"/>
          <p:cNvSpPr/>
          <p:nvPr/>
        </p:nvSpPr>
        <p:spPr>
          <a:xfrm>
            <a:off x="2654968" y="772975"/>
            <a:ext cx="4457700" cy="2470644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026442" y="1274444"/>
            <a:ext cx="3714751" cy="148971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</a:p>
          <a:p>
            <a:pPr eaLnBrk="0" hangingPunct="0"/>
            <a:r>
              <a:rPr lang="en-US" altLang="zh-CN" sz="2000" dirty="0" smtClean="0">
                <a:latin typeface="Arial"/>
                <a:cs typeface="Arial"/>
              </a:rPr>
              <a:t>_______________</a:t>
            </a:r>
          </a:p>
          <a:p>
            <a:pPr eaLnBrk="0" hangingPunct="0"/>
            <a:endParaRPr lang="en-US" altLang="zh-CN" sz="2000" dirty="0" smtClean="0">
              <a:latin typeface="Arial"/>
              <a:cs typeface="Arial"/>
            </a:endParaRPr>
          </a:p>
          <a:p>
            <a:pPr eaLnBrk="0" hangingPunct="0"/>
            <a:r>
              <a:rPr lang="en-US" altLang="zh-CN" sz="2000" dirty="0">
                <a:latin typeface="Arial"/>
                <a:cs typeface="Arial"/>
              </a:rPr>
              <a:t>[</a:t>
            </a:r>
            <a:r>
              <a:rPr lang="en-US" altLang="zh-CN" sz="2000" dirty="0" smtClean="0">
                <a:latin typeface="Arial"/>
                <a:cs typeface="Arial"/>
              </a:rPr>
              <a:t>1+G</a:t>
            </a:r>
            <a:r>
              <a:rPr lang="en-US" altLang="zh-CN" sz="2000" baseline="-25000" dirty="0" smtClean="0">
                <a:latin typeface="Arial"/>
                <a:cs typeface="Arial"/>
              </a:rPr>
              <a:t>c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)H(s) ]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11"/>
          <p:cNvSpPr>
            <a:spLocks noChangeShapeType="1"/>
          </p:cNvSpPr>
          <p:nvPr/>
        </p:nvSpPr>
        <p:spPr bwMode="auto">
          <a:xfrm flipV="1">
            <a:off x="2193958" y="1981199"/>
            <a:ext cx="832484" cy="1523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auto">
          <a:xfrm>
            <a:off x="6741193" y="1981200"/>
            <a:ext cx="949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Rectangle 3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6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5790" y="772975"/>
            <a:ext cx="8618220" cy="2470644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026442" y="1274444"/>
            <a:ext cx="3714751" cy="148971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</a:p>
          <a:p>
            <a:pPr eaLnBrk="0" hangingPunct="0"/>
            <a:r>
              <a:rPr lang="en-US" altLang="zh-CN" sz="2000" dirty="0" smtClean="0">
                <a:latin typeface="Arial"/>
                <a:cs typeface="Arial"/>
              </a:rPr>
              <a:t>_______________</a:t>
            </a:r>
          </a:p>
          <a:p>
            <a:pPr eaLnBrk="0" hangingPunct="0"/>
            <a:endParaRPr lang="en-US" altLang="zh-CN" sz="2000" dirty="0" smtClean="0">
              <a:latin typeface="Arial"/>
              <a:cs typeface="Arial"/>
            </a:endParaRPr>
          </a:p>
          <a:p>
            <a:pPr eaLnBrk="0" hangingPunct="0"/>
            <a:r>
              <a:rPr lang="en-US" altLang="zh-CN" sz="2000" dirty="0">
                <a:latin typeface="Arial"/>
                <a:cs typeface="Arial"/>
              </a:rPr>
              <a:t>[</a:t>
            </a:r>
            <a:r>
              <a:rPr lang="en-US" altLang="zh-CN" sz="2000" dirty="0" smtClean="0">
                <a:latin typeface="Arial"/>
                <a:cs typeface="Arial"/>
              </a:rPr>
              <a:t>1+G</a:t>
            </a:r>
            <a:r>
              <a:rPr lang="en-US" altLang="zh-CN" sz="2000" baseline="-25000" dirty="0" smtClean="0">
                <a:latin typeface="Arial"/>
                <a:cs typeface="Arial"/>
              </a:rPr>
              <a:t>c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)H(s) ]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 flipV="1">
            <a:off x="2193958" y="1981199"/>
            <a:ext cx="832484" cy="1523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6741193" y="1981200"/>
            <a:ext cx="9493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018" y="4609790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Now consider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 smtClean="0">
                <a:latin typeface="Arial"/>
                <a:cs typeface="Arial"/>
              </a:rPr>
              <a:t>three blocks in series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These can be combined into a single block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1854143" y="3334969"/>
            <a:ext cx="1623060" cy="127482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7689"/>
            <a:ext cx="9906000" cy="100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bldLvl="2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03170" y="772975"/>
            <a:ext cx="4777740" cy="2470644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026442" y="1274444"/>
            <a:ext cx="3714751" cy="1489712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smtClean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(s)G</a:t>
            </a:r>
            <a:r>
              <a:rPr lang="en-US" altLang="zh-CN" sz="2000" baseline="-25000" dirty="0" smtClean="0">
                <a:latin typeface="Arial"/>
                <a:cs typeface="Arial"/>
              </a:rPr>
              <a:t>2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</a:p>
          <a:p>
            <a:pPr eaLnBrk="0" hangingPunct="0"/>
            <a:r>
              <a:rPr lang="en-US" altLang="zh-CN" sz="2000" dirty="0" smtClean="0">
                <a:latin typeface="Arial"/>
                <a:cs typeface="Arial"/>
              </a:rPr>
              <a:t>_______________</a:t>
            </a:r>
          </a:p>
          <a:p>
            <a:pPr eaLnBrk="0" hangingPunct="0"/>
            <a:endParaRPr lang="en-US" altLang="zh-CN" sz="2000" dirty="0" smtClean="0">
              <a:latin typeface="Arial"/>
              <a:cs typeface="Arial"/>
            </a:endParaRPr>
          </a:p>
          <a:p>
            <a:pPr eaLnBrk="0" hangingPunct="0"/>
            <a:r>
              <a:rPr lang="en-US" altLang="zh-CN" sz="2000" dirty="0">
                <a:latin typeface="Arial"/>
                <a:cs typeface="Arial"/>
              </a:rPr>
              <a:t>[</a:t>
            </a:r>
            <a:r>
              <a:rPr lang="en-US" altLang="zh-CN" sz="2000" dirty="0" smtClean="0">
                <a:latin typeface="Arial"/>
                <a:cs typeface="Arial"/>
              </a:rPr>
              <a:t>1+G</a:t>
            </a:r>
            <a:r>
              <a:rPr lang="en-US" altLang="zh-CN" sz="2000" baseline="-25000" dirty="0" smtClean="0">
                <a:latin typeface="Arial"/>
                <a:cs typeface="Arial"/>
              </a:rPr>
              <a:t>c</a:t>
            </a:r>
            <a:r>
              <a:rPr lang="en-US" altLang="zh-CN" sz="2000" dirty="0" smtClean="0">
                <a:latin typeface="Arial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cs typeface="Arial"/>
              </a:rPr>
              <a:t>p</a:t>
            </a:r>
            <a:r>
              <a:rPr lang="en-US" altLang="zh-CN" sz="2000" dirty="0" smtClean="0">
                <a:latin typeface="Arial"/>
                <a:cs typeface="Arial"/>
              </a:rPr>
              <a:t>(s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)H(s) ]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2765424" cy="247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6741193" y="1981200"/>
            <a:ext cx="29305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V="1">
            <a:off x="1854143" y="3334969"/>
            <a:ext cx="1623060" cy="1274821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261018" y="4609790"/>
            <a:ext cx="48333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Now consider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dirty="0" smtClean="0">
                <a:latin typeface="Arial"/>
                <a:cs typeface="Arial"/>
              </a:rPr>
              <a:t>three blocks in series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These can be combined into a single block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Line 4"/>
          <p:cNvSpPr>
            <a:spLocks noChangeShapeType="1"/>
          </p:cNvSpPr>
          <p:nvPr/>
        </p:nvSpPr>
        <p:spPr bwMode="auto">
          <a:xfrm>
            <a:off x="742950" y="2057400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1" name="Line 6"/>
          <p:cNvSpPr>
            <a:spLocks noChangeShapeType="1"/>
          </p:cNvSpPr>
          <p:nvPr/>
        </p:nvSpPr>
        <p:spPr bwMode="auto">
          <a:xfrm>
            <a:off x="2146300" y="2057400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2" name="Rectangle 10"/>
          <p:cNvSpPr>
            <a:spLocks noChangeArrowheads="1"/>
          </p:cNvSpPr>
          <p:nvPr/>
        </p:nvSpPr>
        <p:spPr bwMode="auto">
          <a:xfrm>
            <a:off x="2806700" y="1828800"/>
            <a:ext cx="7429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2940844" y="1828800"/>
          <a:ext cx="4953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76" name="Equation" r:id="rId4" imgW="203040" imgH="215640" progId="Equation.3">
                  <p:embed/>
                </p:oleObj>
              </mc:Choice>
              <mc:Fallback>
                <p:oleObj name="Equation" r:id="rId4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0844" y="1828800"/>
                        <a:ext cx="4953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3" name="Group 12"/>
          <p:cNvGrpSpPr>
            <a:grpSpLocks/>
          </p:cNvGrpSpPr>
          <p:nvPr/>
        </p:nvGrpSpPr>
        <p:grpSpPr bwMode="auto">
          <a:xfrm>
            <a:off x="1403350" y="1828800"/>
            <a:ext cx="742950" cy="485775"/>
            <a:chOff x="1776" y="1440"/>
            <a:chExt cx="432" cy="306"/>
          </a:xfrm>
          <a:solidFill>
            <a:srgbClr val="FFFF00"/>
          </a:solidFill>
        </p:grpSpPr>
        <p:sp>
          <p:nvSpPr>
            <p:cNvPr id="2120" name="Rectangle 13"/>
            <p:cNvSpPr>
              <a:spLocks noChangeArrowheads="1"/>
            </p:cNvSpPr>
            <p:nvPr/>
          </p:nvSpPr>
          <p:spPr bwMode="auto">
            <a:xfrm>
              <a:off x="1776" y="1440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8" name="Object 14"/>
            <p:cNvGraphicFramePr>
              <a:graphicFrameLocks noChangeAspect="1"/>
            </p:cNvGraphicFramePr>
            <p:nvPr/>
          </p:nvGraphicFramePr>
          <p:xfrm>
            <a:off x="1872" y="1440"/>
            <a:ext cx="25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677" name="Equation" r:id="rId6" imgW="177480" imgH="215640" progId="Equation.3">
                    <p:embed/>
                  </p:oleObj>
                </mc:Choice>
                <mc:Fallback>
                  <p:oleObj name="Equation" r:id="rId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0"/>
                          <a:ext cx="252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7181850" y="1862138"/>
            <a:ext cx="1238250" cy="4572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1" name="Object 17"/>
          <p:cNvGraphicFramePr>
            <a:graphicFrameLocks noChangeAspect="1"/>
          </p:cNvGraphicFramePr>
          <p:nvPr/>
        </p:nvGraphicFramePr>
        <p:xfrm>
          <a:off x="7393386" y="1862138"/>
          <a:ext cx="86161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78" name="Equation" r:id="rId8" imgW="342720" imgH="215640" progId="Equation.3">
                  <p:embed/>
                </p:oleObj>
              </mc:Choice>
              <mc:Fallback>
                <p:oleObj name="Equation" r:id="rId8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386" y="1862138"/>
                        <a:ext cx="861615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5" name="Line 18"/>
          <p:cNvSpPr>
            <a:spLocks noChangeShapeType="1"/>
          </p:cNvSpPr>
          <p:nvPr/>
        </p:nvSpPr>
        <p:spPr bwMode="auto">
          <a:xfrm>
            <a:off x="3549650" y="2057400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6" name="AutoShape 19"/>
          <p:cNvSpPr>
            <a:spLocks noChangeArrowheads="1"/>
          </p:cNvSpPr>
          <p:nvPr/>
        </p:nvSpPr>
        <p:spPr bwMode="auto">
          <a:xfrm>
            <a:off x="4622800" y="1981200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67" name="Line 21"/>
          <p:cNvSpPr>
            <a:spLocks noChangeShapeType="1"/>
          </p:cNvSpPr>
          <p:nvPr/>
        </p:nvSpPr>
        <p:spPr bwMode="auto">
          <a:xfrm>
            <a:off x="8420100" y="2133600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8" name="Text Box 22"/>
          <p:cNvSpPr txBox="1">
            <a:spLocks noChangeArrowheads="1"/>
          </p:cNvSpPr>
          <p:nvPr/>
        </p:nvSpPr>
        <p:spPr bwMode="auto">
          <a:xfrm>
            <a:off x="739511" y="4581525"/>
            <a:ext cx="81913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2. Moving a summing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behind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block</a:t>
            </a:r>
          </a:p>
        </p:txBody>
      </p:sp>
      <p:sp>
        <p:nvSpPr>
          <p:cNvPr id="2069" name="Line 23"/>
          <p:cNvSpPr>
            <a:spLocks noChangeShapeType="1"/>
          </p:cNvSpPr>
          <p:nvPr/>
        </p:nvSpPr>
        <p:spPr bwMode="auto">
          <a:xfrm>
            <a:off x="863335" y="5495925"/>
            <a:ext cx="990600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2070" name="Group 24"/>
          <p:cNvGrpSpPr>
            <a:grpSpLocks/>
          </p:cNvGrpSpPr>
          <p:nvPr/>
        </p:nvGrpSpPr>
        <p:grpSpPr bwMode="auto">
          <a:xfrm>
            <a:off x="1606285" y="5267325"/>
            <a:ext cx="165100" cy="152400"/>
            <a:chOff x="1344" y="1660"/>
            <a:chExt cx="96" cy="96"/>
          </a:xfrm>
        </p:grpSpPr>
        <p:sp>
          <p:nvSpPr>
            <p:cNvPr id="2118" name="Line 25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9" name="Line 26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2071" name="Picture 27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53935" y="5376863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2" name="Line 28"/>
          <p:cNvSpPr>
            <a:spLocks noChangeShapeType="1"/>
          </p:cNvSpPr>
          <p:nvPr/>
        </p:nvSpPr>
        <p:spPr bwMode="auto">
          <a:xfrm>
            <a:off x="2101585" y="5757863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73" name="Line 29"/>
          <p:cNvSpPr>
            <a:spLocks noChangeShapeType="1"/>
          </p:cNvSpPr>
          <p:nvPr/>
        </p:nvSpPr>
        <p:spPr bwMode="auto">
          <a:xfrm flipH="1">
            <a:off x="2019035" y="6181725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74" name="Line 30"/>
          <p:cNvSpPr>
            <a:spLocks noChangeShapeType="1"/>
          </p:cNvSpPr>
          <p:nvPr/>
        </p:nvSpPr>
        <p:spPr bwMode="auto">
          <a:xfrm flipV="1">
            <a:off x="2019035" y="56054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5" name="Rectangle 31"/>
          <p:cNvSpPr>
            <a:spLocks noChangeArrowheads="1"/>
          </p:cNvSpPr>
          <p:nvPr/>
        </p:nvSpPr>
        <p:spPr bwMode="auto">
          <a:xfrm>
            <a:off x="2679435" y="5300663"/>
            <a:ext cx="7429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2" name="Object 32"/>
          <p:cNvGraphicFramePr>
            <a:graphicFrameLocks noChangeAspect="1"/>
          </p:cNvGraphicFramePr>
          <p:nvPr/>
        </p:nvGraphicFramePr>
        <p:xfrm>
          <a:off x="2875492" y="5334001"/>
          <a:ext cx="464344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79" name="Equation" r:id="rId11" imgW="190440" imgH="241200" progId="Equation.3">
                  <p:embed/>
                </p:oleObj>
              </mc:Choice>
              <mc:Fallback>
                <p:oleObj name="Equation" r:id="rId11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5492" y="5334001"/>
                        <a:ext cx="464344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6" name="Line 34"/>
          <p:cNvSpPr>
            <a:spLocks noChangeShapeType="1"/>
          </p:cNvSpPr>
          <p:nvPr/>
        </p:nvSpPr>
        <p:spPr bwMode="auto">
          <a:xfrm>
            <a:off x="2184135" y="5495925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7" name="Line 35"/>
          <p:cNvSpPr>
            <a:spLocks noChangeShapeType="1"/>
          </p:cNvSpPr>
          <p:nvPr/>
        </p:nvSpPr>
        <p:spPr bwMode="auto">
          <a:xfrm>
            <a:off x="3422385" y="5495925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8" name="AutoShape 36"/>
          <p:cNvSpPr>
            <a:spLocks noChangeArrowheads="1"/>
          </p:cNvSpPr>
          <p:nvPr/>
        </p:nvSpPr>
        <p:spPr bwMode="auto">
          <a:xfrm>
            <a:off x="4743185" y="5419725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79" name="Line 37"/>
          <p:cNvSpPr>
            <a:spLocks noChangeShapeType="1"/>
          </p:cNvSpPr>
          <p:nvPr/>
        </p:nvSpPr>
        <p:spPr bwMode="auto">
          <a:xfrm>
            <a:off x="6229085" y="5495925"/>
            <a:ext cx="5778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2080" name="Group 38"/>
          <p:cNvGrpSpPr>
            <a:grpSpLocks/>
          </p:cNvGrpSpPr>
          <p:nvPr/>
        </p:nvGrpSpPr>
        <p:grpSpPr bwMode="auto">
          <a:xfrm>
            <a:off x="7797535" y="5233988"/>
            <a:ext cx="165100" cy="152400"/>
            <a:chOff x="1344" y="1660"/>
            <a:chExt cx="96" cy="96"/>
          </a:xfrm>
        </p:grpSpPr>
        <p:sp>
          <p:nvSpPr>
            <p:cNvPr id="2116" name="Line 39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7" name="Line 40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2081" name="Picture 41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045185" y="5343525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2" name="Line 42"/>
          <p:cNvSpPr>
            <a:spLocks noChangeShapeType="1"/>
          </p:cNvSpPr>
          <p:nvPr/>
        </p:nvSpPr>
        <p:spPr bwMode="auto">
          <a:xfrm>
            <a:off x="8292835" y="5724525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83" name="Line 43"/>
          <p:cNvSpPr>
            <a:spLocks noChangeShapeType="1"/>
          </p:cNvSpPr>
          <p:nvPr/>
        </p:nvSpPr>
        <p:spPr bwMode="auto">
          <a:xfrm flipH="1">
            <a:off x="8210285" y="6181725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84" name="Line 44"/>
          <p:cNvSpPr>
            <a:spLocks noChangeShapeType="1"/>
          </p:cNvSpPr>
          <p:nvPr/>
        </p:nvSpPr>
        <p:spPr bwMode="auto">
          <a:xfrm flipV="1">
            <a:off x="8210285" y="56054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85" name="Line 48"/>
          <p:cNvSpPr>
            <a:spLocks noChangeShapeType="1"/>
          </p:cNvSpPr>
          <p:nvPr/>
        </p:nvSpPr>
        <p:spPr bwMode="auto">
          <a:xfrm>
            <a:off x="7549885" y="5495925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2086" name="Group 50"/>
          <p:cNvGrpSpPr>
            <a:grpSpLocks/>
          </p:cNvGrpSpPr>
          <p:nvPr/>
        </p:nvGrpSpPr>
        <p:grpSpPr bwMode="auto">
          <a:xfrm>
            <a:off x="6806935" y="5267326"/>
            <a:ext cx="742950" cy="576263"/>
            <a:chOff x="4704" y="2037"/>
            <a:chExt cx="432" cy="363"/>
          </a:xfrm>
        </p:grpSpPr>
        <p:sp>
          <p:nvSpPr>
            <p:cNvPr id="2115" name="Rectangle 51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7" name="Object 52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680" name="Equation" r:id="rId13" imgW="190440" imgH="241200" progId="Equation.3">
                    <p:embed/>
                  </p:oleObj>
                </mc:Choice>
                <mc:Fallback>
                  <p:oleObj name="Equation" r:id="rId13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87" name="Group 94"/>
          <p:cNvGrpSpPr>
            <a:grpSpLocks/>
          </p:cNvGrpSpPr>
          <p:nvPr/>
        </p:nvGrpSpPr>
        <p:grpSpPr bwMode="auto">
          <a:xfrm>
            <a:off x="8623035" y="5910263"/>
            <a:ext cx="742950" cy="576262"/>
            <a:chOff x="4944" y="2565"/>
            <a:chExt cx="432" cy="363"/>
          </a:xfrm>
          <a:solidFill>
            <a:srgbClr val="2BFF13"/>
          </a:solidFill>
        </p:grpSpPr>
        <p:sp>
          <p:nvSpPr>
            <p:cNvPr id="2114" name="Rectangle 54"/>
            <p:cNvSpPr>
              <a:spLocks noChangeArrowheads="1"/>
            </p:cNvSpPr>
            <p:nvPr/>
          </p:nvSpPr>
          <p:spPr bwMode="auto">
            <a:xfrm>
              <a:off x="4944" y="2565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6" name="Object 55"/>
            <p:cNvGraphicFramePr>
              <a:graphicFrameLocks noChangeAspect="1"/>
            </p:cNvGraphicFramePr>
            <p:nvPr/>
          </p:nvGraphicFramePr>
          <p:xfrm>
            <a:off x="5040" y="2586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681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586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8" name="Line 56"/>
          <p:cNvSpPr>
            <a:spLocks noChangeShapeType="1"/>
          </p:cNvSpPr>
          <p:nvPr/>
        </p:nvSpPr>
        <p:spPr bwMode="auto">
          <a:xfrm>
            <a:off x="8375385" y="5495925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89" name="Line 57"/>
          <p:cNvSpPr>
            <a:spLocks noChangeShapeType="1"/>
          </p:cNvSpPr>
          <p:nvPr/>
        </p:nvSpPr>
        <p:spPr bwMode="auto">
          <a:xfrm flipH="1">
            <a:off x="9365985" y="6181725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90" name="Line 95"/>
          <p:cNvSpPr>
            <a:spLocks noChangeShapeType="1"/>
          </p:cNvSpPr>
          <p:nvPr/>
        </p:nvSpPr>
        <p:spPr bwMode="auto">
          <a:xfrm>
            <a:off x="6191250" y="21336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2091" name="Group 96"/>
          <p:cNvGrpSpPr>
            <a:grpSpLocks/>
          </p:cNvGrpSpPr>
          <p:nvPr/>
        </p:nvGrpSpPr>
        <p:grpSpPr bwMode="auto">
          <a:xfrm>
            <a:off x="2067190" y="2781301"/>
            <a:ext cx="742950" cy="485775"/>
            <a:chOff x="1776" y="1440"/>
            <a:chExt cx="432" cy="306"/>
          </a:xfrm>
          <a:solidFill>
            <a:srgbClr val="FFFF00"/>
          </a:solidFill>
        </p:grpSpPr>
        <p:sp>
          <p:nvSpPr>
            <p:cNvPr id="2113" name="Rectangle 97"/>
            <p:cNvSpPr>
              <a:spLocks noChangeArrowheads="1"/>
            </p:cNvSpPr>
            <p:nvPr/>
          </p:nvSpPr>
          <p:spPr bwMode="auto">
            <a:xfrm>
              <a:off x="1776" y="1440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5" name="Object 98"/>
            <p:cNvGraphicFramePr>
              <a:graphicFrameLocks noChangeAspect="1"/>
            </p:cNvGraphicFramePr>
            <p:nvPr/>
          </p:nvGraphicFramePr>
          <p:xfrm>
            <a:off x="1872" y="1440"/>
            <a:ext cx="25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682" name="Equation" r:id="rId16" imgW="177480" imgH="215640" progId="Equation.3">
                    <p:embed/>
                  </p:oleObj>
                </mc:Choice>
                <mc:Fallback>
                  <p:oleObj name="Equation" r:id="rId1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0"/>
                          <a:ext cx="252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92" name="Group 103"/>
          <p:cNvGrpSpPr>
            <a:grpSpLocks/>
          </p:cNvGrpSpPr>
          <p:nvPr/>
        </p:nvGrpSpPr>
        <p:grpSpPr bwMode="auto">
          <a:xfrm>
            <a:off x="2067190" y="3500439"/>
            <a:ext cx="742950" cy="485775"/>
            <a:chOff x="2290" y="1842"/>
            <a:chExt cx="432" cy="306"/>
          </a:xfrm>
          <a:solidFill>
            <a:srgbClr val="FFFF00"/>
          </a:solidFill>
        </p:grpSpPr>
        <p:sp>
          <p:nvSpPr>
            <p:cNvPr id="2112" name="Rectangle 102"/>
            <p:cNvSpPr>
              <a:spLocks noChangeArrowheads="1"/>
            </p:cNvSpPr>
            <p:nvPr/>
          </p:nvSpPr>
          <p:spPr bwMode="auto">
            <a:xfrm>
              <a:off x="2290" y="1842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4" name="Object 101"/>
            <p:cNvGraphicFramePr>
              <a:graphicFrameLocks noChangeAspect="1"/>
            </p:cNvGraphicFramePr>
            <p:nvPr/>
          </p:nvGraphicFramePr>
          <p:xfrm>
            <a:off x="2381" y="1842"/>
            <a:ext cx="288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1683" name="Equation" r:id="rId17" imgW="203040" imgH="215640" progId="Equation.3">
                    <p:embed/>
                  </p:oleObj>
                </mc:Choice>
                <mc:Fallback>
                  <p:oleObj name="Equation" r:id="rId17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1842"/>
                          <a:ext cx="288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93" name="Line 104"/>
          <p:cNvSpPr>
            <a:spLocks noChangeShapeType="1"/>
          </p:cNvSpPr>
          <p:nvPr/>
        </p:nvSpPr>
        <p:spPr bwMode="auto">
          <a:xfrm>
            <a:off x="818621" y="2997200"/>
            <a:ext cx="12485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4" name="Line 105"/>
          <p:cNvSpPr>
            <a:spLocks noChangeShapeType="1"/>
          </p:cNvSpPr>
          <p:nvPr/>
        </p:nvSpPr>
        <p:spPr bwMode="auto">
          <a:xfrm>
            <a:off x="1442906" y="3716338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5" name="Line 106"/>
          <p:cNvSpPr>
            <a:spLocks noChangeShapeType="1"/>
          </p:cNvSpPr>
          <p:nvPr/>
        </p:nvSpPr>
        <p:spPr bwMode="auto">
          <a:xfrm>
            <a:off x="1442906" y="2997200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096" name="Line 107"/>
          <p:cNvSpPr>
            <a:spLocks noChangeShapeType="1"/>
          </p:cNvSpPr>
          <p:nvPr/>
        </p:nvSpPr>
        <p:spPr bwMode="auto">
          <a:xfrm flipV="1">
            <a:off x="2846256" y="2997200"/>
            <a:ext cx="467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7" name="Line 108"/>
          <p:cNvSpPr>
            <a:spLocks noChangeShapeType="1"/>
          </p:cNvSpPr>
          <p:nvPr/>
        </p:nvSpPr>
        <p:spPr bwMode="auto">
          <a:xfrm flipV="1">
            <a:off x="3470540" y="3141664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8" name="Line 109"/>
          <p:cNvSpPr>
            <a:spLocks noChangeShapeType="1"/>
          </p:cNvSpPr>
          <p:nvPr/>
        </p:nvSpPr>
        <p:spPr bwMode="auto">
          <a:xfrm flipH="1">
            <a:off x="2846256" y="3716338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99" name="AutoShape 110"/>
          <p:cNvSpPr>
            <a:spLocks noChangeArrowheads="1"/>
          </p:cNvSpPr>
          <p:nvPr/>
        </p:nvSpPr>
        <p:spPr bwMode="auto">
          <a:xfrm>
            <a:off x="4641718" y="3213100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100" name="Rectangle 111"/>
          <p:cNvSpPr>
            <a:spLocks noChangeArrowheads="1"/>
          </p:cNvSpPr>
          <p:nvPr/>
        </p:nvSpPr>
        <p:spPr bwMode="auto">
          <a:xfrm>
            <a:off x="7192169" y="3086100"/>
            <a:ext cx="12382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3" name="Object 112"/>
          <p:cNvGraphicFramePr>
            <a:graphicFrameLocks noChangeAspect="1"/>
          </p:cNvGraphicFramePr>
          <p:nvPr>
            <p:extLst/>
          </p:nvPr>
        </p:nvGraphicFramePr>
        <p:xfrm>
          <a:off x="7228285" y="3086101"/>
          <a:ext cx="1212453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684" name="Equation" r:id="rId18" imgW="482400" imgH="215640" progId="Equation.3">
                  <p:embed/>
                </p:oleObj>
              </mc:Choice>
              <mc:Fallback>
                <p:oleObj name="Equation" r:id="rId18" imgW="482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8285" y="3086101"/>
                        <a:ext cx="1212453" cy="500063"/>
                      </a:xfrm>
                      <a:prstGeom prst="rect">
                        <a:avLst/>
                      </a:prstGeom>
                      <a:solidFill>
                        <a:srgbClr val="2BFF13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1" name="Line 113"/>
          <p:cNvSpPr>
            <a:spLocks noChangeShapeType="1"/>
          </p:cNvSpPr>
          <p:nvPr/>
        </p:nvSpPr>
        <p:spPr bwMode="auto">
          <a:xfrm>
            <a:off x="8430419" y="3357563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02" name="Line 114"/>
          <p:cNvSpPr>
            <a:spLocks noChangeShapeType="1"/>
          </p:cNvSpPr>
          <p:nvPr/>
        </p:nvSpPr>
        <p:spPr bwMode="auto">
          <a:xfrm>
            <a:off x="6201569" y="335756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03" name="Rectangle 115"/>
          <p:cNvSpPr>
            <a:spLocks noChangeArrowheads="1"/>
          </p:cNvSpPr>
          <p:nvPr/>
        </p:nvSpPr>
        <p:spPr bwMode="auto">
          <a:xfrm>
            <a:off x="593366" y="1000422"/>
            <a:ext cx="63786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algn="l">
              <a:buAutoNum type="arabicPeriod"/>
            </a:pPr>
            <a:r>
              <a:rPr lang="en-US" altLang="zh-CN" sz="2400" dirty="0" smtClean="0">
                <a:latin typeface="Arial" charset="0"/>
                <a:ea typeface="宋体" pitchFamily="2" charset="-122"/>
              </a:rPr>
              <a:t>Combining blocks </a:t>
            </a:r>
            <a:r>
              <a:rPr lang="en-US" altLang="zh-CN" sz="2400" dirty="0">
                <a:latin typeface="Arial" charset="0"/>
                <a:ea typeface="宋体" pitchFamily="2" charset="-122"/>
              </a:rPr>
              <a:t>in cascade or in parallel</a:t>
            </a:r>
          </a:p>
        </p:txBody>
      </p:sp>
      <p:pic>
        <p:nvPicPr>
          <p:cNvPr id="2104" name="Picture 116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314039" y="2852738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05" name="Group 117"/>
          <p:cNvGrpSpPr>
            <a:grpSpLocks/>
          </p:cNvGrpSpPr>
          <p:nvPr/>
        </p:nvGrpSpPr>
        <p:grpSpPr bwMode="auto">
          <a:xfrm>
            <a:off x="3549650" y="3141663"/>
            <a:ext cx="165100" cy="152400"/>
            <a:chOff x="1344" y="1660"/>
            <a:chExt cx="96" cy="96"/>
          </a:xfrm>
        </p:grpSpPr>
        <p:sp>
          <p:nvSpPr>
            <p:cNvPr id="2110" name="Line 118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1" name="Line 119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2106" name="Group 120"/>
          <p:cNvGrpSpPr>
            <a:grpSpLocks/>
          </p:cNvGrpSpPr>
          <p:nvPr/>
        </p:nvGrpSpPr>
        <p:grpSpPr bwMode="auto">
          <a:xfrm>
            <a:off x="3159258" y="2781300"/>
            <a:ext cx="165100" cy="152400"/>
            <a:chOff x="1344" y="1660"/>
            <a:chExt cx="96" cy="96"/>
          </a:xfrm>
        </p:grpSpPr>
        <p:sp>
          <p:nvSpPr>
            <p:cNvPr id="2108" name="Line 121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09" name="Line 122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2107" name="Line 123"/>
          <p:cNvSpPr>
            <a:spLocks noChangeShapeType="1"/>
          </p:cNvSpPr>
          <p:nvPr/>
        </p:nvSpPr>
        <p:spPr bwMode="auto">
          <a:xfrm>
            <a:off x="3627041" y="2997200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</a:t>
            </a:r>
            <a:r>
              <a:rPr lang="en-US" sz="3600" b="1" dirty="0" smtClean="0"/>
              <a:t>summary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79141327"/>
      </p:ext>
    </p:extLst>
  </p:cSld>
  <p:clrMapOvr>
    <a:masterClrMapping/>
  </p:clrMapOvr>
  <p:transition advTm="146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animBg="1"/>
      <p:bldP spid="2061" grpId="0" animBg="1"/>
      <p:bldP spid="2062" grpId="0" animBg="1"/>
      <p:bldP spid="2064" grpId="0" animBg="1"/>
      <p:bldP spid="2065" grpId="0" animBg="1"/>
      <p:bldP spid="2066" grpId="0" animBg="1"/>
      <p:bldP spid="2067" grpId="0" animBg="1"/>
      <p:bldP spid="2068" grpId="0"/>
      <p:bldP spid="2069" grpId="0" animBg="1"/>
      <p:bldP spid="2072" grpId="0" animBg="1"/>
      <p:bldP spid="2073" grpId="0" animBg="1"/>
      <p:bldP spid="2074" grpId="0" animBg="1"/>
      <p:bldP spid="2075" grpId="0" animBg="1"/>
      <p:bldP spid="2076" grpId="0" animBg="1"/>
      <p:bldP spid="2077" grpId="0" animBg="1"/>
      <p:bldP spid="2078" grpId="0" animBg="1"/>
      <p:bldP spid="2079" grpId="0" animBg="1"/>
      <p:bldP spid="2082" grpId="0" animBg="1"/>
      <p:bldP spid="2083" grpId="0" animBg="1"/>
      <p:bldP spid="2084" grpId="0" animBg="1"/>
      <p:bldP spid="2085" grpId="0" animBg="1"/>
      <p:bldP spid="2088" grpId="0" animBg="1"/>
      <p:bldP spid="2089" grpId="0" animBg="1"/>
      <p:bldP spid="2090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/>
      <p:bldP spid="210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Text Box 17"/>
          <p:cNvSpPr txBox="1">
            <a:spLocks noChangeArrowheads="1"/>
          </p:cNvSpPr>
          <p:nvPr/>
        </p:nvSpPr>
        <p:spPr bwMode="auto">
          <a:xfrm>
            <a:off x="567531" y="5175348"/>
            <a:ext cx="741058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5. Moving a pickoff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ahead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a block</a:t>
            </a:r>
          </a:p>
        </p:txBody>
      </p:sp>
      <p:sp>
        <p:nvSpPr>
          <p:cNvPr id="3084" name="Line 77"/>
          <p:cNvSpPr>
            <a:spLocks noChangeShapeType="1"/>
          </p:cNvSpPr>
          <p:nvPr/>
        </p:nvSpPr>
        <p:spPr bwMode="auto">
          <a:xfrm>
            <a:off x="706067" y="6013969"/>
            <a:ext cx="8255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85" name="Group 86"/>
          <p:cNvGrpSpPr>
            <a:grpSpLocks/>
          </p:cNvGrpSpPr>
          <p:nvPr/>
        </p:nvGrpSpPr>
        <p:grpSpPr bwMode="auto">
          <a:xfrm>
            <a:off x="1531567" y="5785369"/>
            <a:ext cx="742950" cy="576262"/>
            <a:chOff x="4704" y="2037"/>
            <a:chExt cx="432" cy="363"/>
          </a:xfrm>
          <a:solidFill>
            <a:srgbClr val="FFFF00"/>
          </a:solidFill>
        </p:grpSpPr>
        <p:sp>
          <p:nvSpPr>
            <p:cNvPr id="3145" name="Rectangle 87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2" name="Object 8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0" name="Equation" r:id="rId4" imgW="190440" imgH="241200" progId="Equation.3">
                    <p:embed/>
                  </p:oleObj>
                </mc:Choice>
                <mc:Fallback>
                  <p:oleObj name="Equation" r:id="rId4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86" name="Line 92"/>
          <p:cNvSpPr>
            <a:spLocks noChangeShapeType="1"/>
          </p:cNvSpPr>
          <p:nvPr/>
        </p:nvSpPr>
        <p:spPr bwMode="auto">
          <a:xfrm>
            <a:off x="2274517" y="6013969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87" name="Line 93"/>
          <p:cNvSpPr>
            <a:spLocks noChangeShapeType="1"/>
          </p:cNvSpPr>
          <p:nvPr/>
        </p:nvSpPr>
        <p:spPr bwMode="auto">
          <a:xfrm flipH="1">
            <a:off x="2274517" y="6547369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088" name="Line 94"/>
          <p:cNvSpPr>
            <a:spLocks noChangeShapeType="1"/>
          </p:cNvSpPr>
          <p:nvPr/>
        </p:nvSpPr>
        <p:spPr bwMode="auto">
          <a:xfrm flipV="1">
            <a:off x="2687267" y="601396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9" name="Line 95"/>
          <p:cNvSpPr>
            <a:spLocks noChangeShapeType="1"/>
          </p:cNvSpPr>
          <p:nvPr/>
        </p:nvSpPr>
        <p:spPr bwMode="auto">
          <a:xfrm flipH="1">
            <a:off x="1944317" y="6547369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0" name="AutoShape 96"/>
          <p:cNvSpPr>
            <a:spLocks noChangeArrowheads="1"/>
          </p:cNvSpPr>
          <p:nvPr/>
        </p:nvSpPr>
        <p:spPr bwMode="auto">
          <a:xfrm>
            <a:off x="3595317" y="5937769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91" name="Line 97"/>
          <p:cNvSpPr>
            <a:spLocks noChangeShapeType="1"/>
          </p:cNvSpPr>
          <p:nvPr/>
        </p:nvSpPr>
        <p:spPr bwMode="auto">
          <a:xfrm>
            <a:off x="5328867" y="6004444"/>
            <a:ext cx="165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92" name="Group 98"/>
          <p:cNvGrpSpPr>
            <a:grpSpLocks/>
          </p:cNvGrpSpPr>
          <p:nvPr/>
        </p:nvGrpSpPr>
        <p:grpSpPr bwMode="auto">
          <a:xfrm>
            <a:off x="6979867" y="5742507"/>
            <a:ext cx="742950" cy="576263"/>
            <a:chOff x="4704" y="2037"/>
            <a:chExt cx="432" cy="363"/>
          </a:xfrm>
          <a:solidFill>
            <a:srgbClr val="FFFF00"/>
          </a:solidFill>
        </p:grpSpPr>
        <p:sp>
          <p:nvSpPr>
            <p:cNvPr id="3144" name="Rectangle 99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1" name="Object 7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1" name="Equation" r:id="rId6" imgW="190440" imgH="241200" progId="Equation.3">
                    <p:embed/>
                  </p:oleObj>
                </mc:Choice>
                <mc:Fallback>
                  <p:oleObj name="Equation" r:id="rId6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3" name="Line 101"/>
          <p:cNvSpPr>
            <a:spLocks noChangeShapeType="1"/>
          </p:cNvSpPr>
          <p:nvPr/>
        </p:nvSpPr>
        <p:spPr bwMode="auto">
          <a:xfrm>
            <a:off x="7722817" y="6004444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4" name="Line 102"/>
          <p:cNvSpPr>
            <a:spLocks noChangeShapeType="1"/>
          </p:cNvSpPr>
          <p:nvPr/>
        </p:nvSpPr>
        <p:spPr bwMode="auto">
          <a:xfrm flipH="1">
            <a:off x="6154367" y="6537844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095" name="Line 103"/>
          <p:cNvSpPr>
            <a:spLocks noChangeShapeType="1"/>
          </p:cNvSpPr>
          <p:nvPr/>
        </p:nvSpPr>
        <p:spPr bwMode="auto">
          <a:xfrm flipV="1">
            <a:off x="6567117" y="6004444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96" name="Line 104"/>
          <p:cNvSpPr>
            <a:spLocks noChangeShapeType="1"/>
          </p:cNvSpPr>
          <p:nvPr/>
        </p:nvSpPr>
        <p:spPr bwMode="auto">
          <a:xfrm flipH="1">
            <a:off x="5411417" y="6537844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7" name="Line 110"/>
          <p:cNvSpPr>
            <a:spLocks noChangeShapeType="1"/>
          </p:cNvSpPr>
          <p:nvPr/>
        </p:nvSpPr>
        <p:spPr bwMode="auto">
          <a:xfrm>
            <a:off x="2462742" y="3759719"/>
            <a:ext cx="8255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98" name="Group 111"/>
          <p:cNvGrpSpPr>
            <a:grpSpLocks/>
          </p:cNvGrpSpPr>
          <p:nvPr/>
        </p:nvGrpSpPr>
        <p:grpSpPr bwMode="auto">
          <a:xfrm>
            <a:off x="1719792" y="3531119"/>
            <a:ext cx="742950" cy="576262"/>
            <a:chOff x="4704" y="2037"/>
            <a:chExt cx="432" cy="363"/>
          </a:xfrm>
          <a:solidFill>
            <a:srgbClr val="FFFF00"/>
          </a:solidFill>
        </p:grpSpPr>
        <p:sp>
          <p:nvSpPr>
            <p:cNvPr id="3143" name="Rectangle 112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0" name="Object 6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2" name="Equation" r:id="rId7" imgW="190440" imgH="241200" progId="Equation.3">
                    <p:embed/>
                  </p:oleObj>
                </mc:Choice>
                <mc:Fallback>
                  <p:oleObj name="Equation" r:id="rId7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9" name="Line 114"/>
          <p:cNvSpPr>
            <a:spLocks noChangeShapeType="1"/>
          </p:cNvSpPr>
          <p:nvPr/>
        </p:nvSpPr>
        <p:spPr bwMode="auto">
          <a:xfrm>
            <a:off x="811742" y="3759719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0" name="Line 116"/>
          <p:cNvSpPr>
            <a:spLocks noChangeShapeType="1"/>
          </p:cNvSpPr>
          <p:nvPr/>
        </p:nvSpPr>
        <p:spPr bwMode="auto">
          <a:xfrm flipV="1">
            <a:off x="1389592" y="375971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01" name="Line 117"/>
          <p:cNvSpPr>
            <a:spLocks noChangeShapeType="1"/>
          </p:cNvSpPr>
          <p:nvPr/>
        </p:nvSpPr>
        <p:spPr bwMode="auto">
          <a:xfrm flipH="1">
            <a:off x="976842" y="4293119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2" name="AutoShape 118"/>
          <p:cNvSpPr>
            <a:spLocks noChangeArrowheads="1"/>
          </p:cNvSpPr>
          <p:nvPr/>
        </p:nvSpPr>
        <p:spPr bwMode="auto">
          <a:xfrm>
            <a:off x="3783542" y="3683519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103" name="Group 120"/>
          <p:cNvGrpSpPr>
            <a:grpSpLocks/>
          </p:cNvGrpSpPr>
          <p:nvPr/>
        </p:nvGrpSpPr>
        <p:grpSpPr bwMode="auto">
          <a:xfrm>
            <a:off x="6672792" y="3488257"/>
            <a:ext cx="742950" cy="576263"/>
            <a:chOff x="4704" y="2037"/>
            <a:chExt cx="432" cy="363"/>
          </a:xfrm>
          <a:solidFill>
            <a:srgbClr val="FFFF00"/>
          </a:solidFill>
        </p:grpSpPr>
        <p:sp>
          <p:nvSpPr>
            <p:cNvPr id="3142" name="Rectangle 121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9" name="Object 5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3" name="Equation" r:id="rId8" imgW="190440" imgH="241200" progId="Equation.3">
                    <p:embed/>
                  </p:oleObj>
                </mc:Choice>
                <mc:Fallback>
                  <p:oleObj name="Equation" r:id="rId8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4" name="Line 123"/>
          <p:cNvSpPr>
            <a:spLocks noChangeShapeType="1"/>
          </p:cNvSpPr>
          <p:nvPr/>
        </p:nvSpPr>
        <p:spPr bwMode="auto">
          <a:xfrm>
            <a:off x="7415742" y="3716856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5" name="Line 124"/>
          <p:cNvSpPr>
            <a:spLocks noChangeShapeType="1"/>
          </p:cNvSpPr>
          <p:nvPr/>
        </p:nvSpPr>
        <p:spPr bwMode="auto">
          <a:xfrm flipH="1">
            <a:off x="7415742" y="4402656"/>
            <a:ext cx="4127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106" name="Line 125"/>
          <p:cNvSpPr>
            <a:spLocks noChangeShapeType="1"/>
          </p:cNvSpPr>
          <p:nvPr/>
        </p:nvSpPr>
        <p:spPr bwMode="auto">
          <a:xfrm flipV="1">
            <a:off x="7828492" y="371685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3107" name="Group 127"/>
          <p:cNvGrpSpPr>
            <a:grpSpLocks/>
          </p:cNvGrpSpPr>
          <p:nvPr/>
        </p:nvGrpSpPr>
        <p:grpSpPr bwMode="auto">
          <a:xfrm>
            <a:off x="6755342" y="4164532"/>
            <a:ext cx="660400" cy="542925"/>
            <a:chOff x="4608" y="3840"/>
            <a:chExt cx="384" cy="342"/>
          </a:xfrm>
          <a:solidFill>
            <a:srgbClr val="2BFF13"/>
          </a:solidFill>
        </p:grpSpPr>
        <p:sp>
          <p:nvSpPr>
            <p:cNvPr id="3141" name="Rectangle 128"/>
            <p:cNvSpPr>
              <a:spLocks noChangeArrowheads="1"/>
            </p:cNvSpPr>
            <p:nvPr/>
          </p:nvSpPr>
          <p:spPr bwMode="auto">
            <a:xfrm>
              <a:off x="4608" y="3840"/>
              <a:ext cx="384" cy="31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8" name="Object 4"/>
            <p:cNvGraphicFramePr>
              <a:graphicFrameLocks noChangeAspect="1"/>
            </p:cNvGraphicFramePr>
            <p:nvPr/>
          </p:nvGraphicFramePr>
          <p:xfrm>
            <a:off x="4743" y="3888"/>
            <a:ext cx="15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4" name="Equation" r:id="rId9" imgW="228600" imgH="444240" progId="Equation.3">
                    <p:embed/>
                  </p:oleObj>
                </mc:Choice>
                <mc:Fallback>
                  <p:oleObj name="Equation" r:id="rId9" imgW="228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" y="3888"/>
                          <a:ext cx="152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08" name="Group 130"/>
          <p:cNvGrpSpPr>
            <a:grpSpLocks/>
          </p:cNvGrpSpPr>
          <p:nvPr/>
        </p:nvGrpSpPr>
        <p:grpSpPr bwMode="auto">
          <a:xfrm>
            <a:off x="5659067" y="6275907"/>
            <a:ext cx="742950" cy="576263"/>
            <a:chOff x="4944" y="2565"/>
            <a:chExt cx="432" cy="363"/>
          </a:xfrm>
          <a:solidFill>
            <a:srgbClr val="2BFF13"/>
          </a:solidFill>
        </p:grpSpPr>
        <p:sp>
          <p:nvSpPr>
            <p:cNvPr id="3140" name="Rectangle 131"/>
            <p:cNvSpPr>
              <a:spLocks noChangeArrowheads="1"/>
            </p:cNvSpPr>
            <p:nvPr/>
          </p:nvSpPr>
          <p:spPr bwMode="auto">
            <a:xfrm>
              <a:off x="4944" y="2565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7" name="Object 3"/>
            <p:cNvGraphicFramePr>
              <a:graphicFrameLocks noChangeAspect="1"/>
            </p:cNvGraphicFramePr>
            <p:nvPr/>
          </p:nvGraphicFramePr>
          <p:xfrm>
            <a:off x="5040" y="2586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5" name="Equation" r:id="rId11" imgW="190440" imgH="241200" progId="Equation.3">
                    <p:embed/>
                  </p:oleObj>
                </mc:Choice>
                <mc:Fallback>
                  <p:oleObj name="Equation" r:id="rId11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586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9" name="Line 133"/>
          <p:cNvSpPr>
            <a:spLocks noChangeShapeType="1"/>
          </p:cNvSpPr>
          <p:nvPr/>
        </p:nvSpPr>
        <p:spPr bwMode="auto">
          <a:xfrm>
            <a:off x="5599642" y="3716856"/>
            <a:ext cx="1073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0" name="Line 134"/>
          <p:cNvSpPr>
            <a:spLocks noChangeShapeType="1"/>
          </p:cNvSpPr>
          <p:nvPr/>
        </p:nvSpPr>
        <p:spPr bwMode="auto">
          <a:xfrm flipH="1">
            <a:off x="5847292" y="4402656"/>
            <a:ext cx="908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1" name="Text Box 181"/>
          <p:cNvSpPr txBox="1">
            <a:spLocks noChangeArrowheads="1"/>
          </p:cNvSpPr>
          <p:nvPr/>
        </p:nvSpPr>
        <p:spPr bwMode="auto">
          <a:xfrm>
            <a:off x="567531" y="934015"/>
            <a:ext cx="811225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3. Moving a summing point ahead of a block</a:t>
            </a:r>
          </a:p>
        </p:txBody>
      </p:sp>
      <p:sp>
        <p:nvSpPr>
          <p:cNvPr id="3112" name="Line 182"/>
          <p:cNvSpPr>
            <a:spLocks noChangeShapeType="1"/>
          </p:cNvSpPr>
          <p:nvPr/>
        </p:nvSpPr>
        <p:spPr bwMode="auto">
          <a:xfrm>
            <a:off x="754989" y="1878169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113" name="Group 183"/>
          <p:cNvGrpSpPr>
            <a:grpSpLocks/>
          </p:cNvGrpSpPr>
          <p:nvPr/>
        </p:nvGrpSpPr>
        <p:grpSpPr bwMode="auto">
          <a:xfrm>
            <a:off x="2818739" y="1649569"/>
            <a:ext cx="165100" cy="152400"/>
            <a:chOff x="1344" y="1660"/>
            <a:chExt cx="96" cy="96"/>
          </a:xfrm>
        </p:grpSpPr>
        <p:sp>
          <p:nvSpPr>
            <p:cNvPr id="3138" name="Line 184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39" name="Line 185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3114" name="Picture 186" descr="untitl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983839" y="1759106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5" name="Line 187"/>
          <p:cNvSpPr>
            <a:spLocks noChangeShapeType="1"/>
          </p:cNvSpPr>
          <p:nvPr/>
        </p:nvSpPr>
        <p:spPr bwMode="auto">
          <a:xfrm>
            <a:off x="2901289" y="214010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116" name="Line 188"/>
          <p:cNvSpPr>
            <a:spLocks noChangeShapeType="1"/>
          </p:cNvSpPr>
          <p:nvPr/>
        </p:nvSpPr>
        <p:spPr bwMode="auto">
          <a:xfrm flipV="1">
            <a:off x="3148939" y="2063907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7" name="Line 189"/>
          <p:cNvSpPr>
            <a:spLocks noChangeShapeType="1"/>
          </p:cNvSpPr>
          <p:nvPr/>
        </p:nvSpPr>
        <p:spPr bwMode="auto">
          <a:xfrm>
            <a:off x="2158339" y="1878169"/>
            <a:ext cx="825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8" name="Line 190"/>
          <p:cNvSpPr>
            <a:spLocks noChangeShapeType="1"/>
          </p:cNvSpPr>
          <p:nvPr/>
        </p:nvSpPr>
        <p:spPr bwMode="auto">
          <a:xfrm>
            <a:off x="3314039" y="1878169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9" name="Group 191"/>
          <p:cNvGrpSpPr>
            <a:grpSpLocks/>
          </p:cNvGrpSpPr>
          <p:nvPr/>
        </p:nvGrpSpPr>
        <p:grpSpPr bwMode="auto">
          <a:xfrm>
            <a:off x="1415389" y="1649569"/>
            <a:ext cx="742950" cy="576262"/>
            <a:chOff x="816" y="3408"/>
            <a:chExt cx="432" cy="363"/>
          </a:xfrm>
          <a:solidFill>
            <a:srgbClr val="FFFF00"/>
          </a:solidFill>
        </p:grpSpPr>
        <p:sp>
          <p:nvSpPr>
            <p:cNvPr id="3137" name="Rectangle 192"/>
            <p:cNvSpPr>
              <a:spLocks noChangeArrowheads="1"/>
            </p:cNvSpPr>
            <p:nvPr/>
          </p:nvSpPr>
          <p:spPr bwMode="auto">
            <a:xfrm>
              <a:off x="816" y="3408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6" name="Object 2"/>
            <p:cNvGraphicFramePr>
              <a:graphicFrameLocks noChangeAspect="1"/>
            </p:cNvGraphicFramePr>
            <p:nvPr/>
          </p:nvGraphicFramePr>
          <p:xfrm>
            <a:off x="930" y="3429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6" name="Equation" r:id="rId13" imgW="190440" imgH="241200" progId="Equation.3">
                    <p:embed/>
                  </p:oleObj>
                </mc:Choice>
                <mc:Fallback>
                  <p:oleObj name="Equation" r:id="rId13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3429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20" name="AutoShape 194"/>
          <p:cNvSpPr>
            <a:spLocks noChangeArrowheads="1"/>
          </p:cNvSpPr>
          <p:nvPr/>
        </p:nvSpPr>
        <p:spPr bwMode="auto">
          <a:xfrm>
            <a:off x="4634839" y="1801969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121" name="Group 211"/>
          <p:cNvGrpSpPr>
            <a:grpSpLocks/>
          </p:cNvGrpSpPr>
          <p:nvPr/>
        </p:nvGrpSpPr>
        <p:grpSpPr bwMode="auto">
          <a:xfrm>
            <a:off x="6120739" y="1725770"/>
            <a:ext cx="3302000" cy="1152525"/>
            <a:chOff x="3559" y="647"/>
            <a:chExt cx="1920" cy="726"/>
          </a:xfrm>
          <a:solidFill>
            <a:srgbClr val="2BFF13"/>
          </a:solidFill>
        </p:grpSpPr>
        <p:sp>
          <p:nvSpPr>
            <p:cNvPr id="3123" name="Line 195"/>
            <p:cNvSpPr>
              <a:spLocks noChangeShapeType="1"/>
            </p:cNvSpPr>
            <p:nvPr/>
          </p:nvSpPr>
          <p:spPr bwMode="auto">
            <a:xfrm>
              <a:off x="3559" y="791"/>
              <a:ext cx="576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GB"/>
            </a:p>
          </p:txBody>
        </p:sp>
        <p:grpSp>
          <p:nvGrpSpPr>
            <p:cNvPr id="3124" name="Group 196"/>
            <p:cNvGrpSpPr>
              <a:grpSpLocks/>
            </p:cNvGrpSpPr>
            <p:nvPr/>
          </p:nvGrpSpPr>
          <p:grpSpPr bwMode="auto">
            <a:xfrm>
              <a:off x="3991" y="647"/>
              <a:ext cx="96" cy="96"/>
              <a:chOff x="1344" y="1660"/>
              <a:chExt cx="96" cy="96"/>
            </a:xfrm>
            <a:grpFill/>
          </p:grpSpPr>
          <p:sp>
            <p:nvSpPr>
              <p:cNvPr id="3135" name="Line 197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3136" name="Line 198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3125" name="Picture 199" descr="untitle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135" y="716"/>
              <a:ext cx="192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3126" name="Line 200"/>
            <p:cNvSpPr>
              <a:spLocks noChangeShapeType="1"/>
            </p:cNvSpPr>
            <p:nvPr/>
          </p:nvSpPr>
          <p:spPr bwMode="auto">
            <a:xfrm>
              <a:off x="4279" y="956"/>
              <a:ext cx="96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27" name="Line 201"/>
            <p:cNvSpPr>
              <a:spLocks noChangeShapeType="1"/>
            </p:cNvSpPr>
            <p:nvPr/>
          </p:nvSpPr>
          <p:spPr bwMode="auto">
            <a:xfrm flipH="1">
              <a:off x="4231" y="1223"/>
              <a:ext cx="38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28" name="Line 202"/>
            <p:cNvSpPr>
              <a:spLocks noChangeShapeType="1"/>
            </p:cNvSpPr>
            <p:nvPr/>
          </p:nvSpPr>
          <p:spPr bwMode="auto">
            <a:xfrm flipV="1">
              <a:off x="4231" y="860"/>
              <a:ext cx="0" cy="3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29" name="Rectangle 203"/>
            <p:cNvSpPr>
              <a:spLocks noChangeArrowheads="1"/>
            </p:cNvSpPr>
            <p:nvPr/>
          </p:nvSpPr>
          <p:spPr bwMode="auto">
            <a:xfrm>
              <a:off x="4615" y="668"/>
              <a:ext cx="432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4" name="Object 0"/>
            <p:cNvGraphicFramePr>
              <a:graphicFrameLocks noChangeAspect="1"/>
            </p:cNvGraphicFramePr>
            <p:nvPr/>
          </p:nvGraphicFramePr>
          <p:xfrm>
            <a:off x="4729" y="689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7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9" y="689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0" name="Line 205"/>
            <p:cNvSpPr>
              <a:spLocks noChangeShapeType="1"/>
            </p:cNvSpPr>
            <p:nvPr/>
          </p:nvSpPr>
          <p:spPr bwMode="auto">
            <a:xfrm>
              <a:off x="4327" y="791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31" name="Line 206"/>
            <p:cNvSpPr>
              <a:spLocks noChangeShapeType="1"/>
            </p:cNvSpPr>
            <p:nvPr/>
          </p:nvSpPr>
          <p:spPr bwMode="auto">
            <a:xfrm>
              <a:off x="5047" y="791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32" name="Rectangle 207"/>
            <p:cNvSpPr>
              <a:spLocks noChangeArrowheads="1"/>
            </p:cNvSpPr>
            <p:nvPr/>
          </p:nvSpPr>
          <p:spPr bwMode="auto">
            <a:xfrm>
              <a:off x="4615" y="1031"/>
              <a:ext cx="384" cy="31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5" name="Object 1"/>
            <p:cNvGraphicFramePr>
              <a:graphicFrameLocks noChangeAspect="1"/>
            </p:cNvGraphicFramePr>
            <p:nvPr/>
          </p:nvGraphicFramePr>
          <p:xfrm>
            <a:off x="4750" y="1079"/>
            <a:ext cx="15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708" name="Equation" r:id="rId17" imgW="228600" imgH="444240" progId="Equation.3">
                    <p:embed/>
                  </p:oleObj>
                </mc:Choice>
                <mc:Fallback>
                  <p:oleObj name="Equation" r:id="rId17" imgW="228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0" y="1079"/>
                          <a:ext cx="152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3" name="Line 209"/>
            <p:cNvSpPr>
              <a:spLocks noChangeShapeType="1"/>
            </p:cNvSpPr>
            <p:nvPr/>
          </p:nvSpPr>
          <p:spPr bwMode="auto">
            <a:xfrm flipH="1">
              <a:off x="5047" y="1223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34" name="Line 210"/>
            <p:cNvSpPr>
              <a:spLocks noChangeShapeType="1"/>
            </p:cNvSpPr>
            <p:nvPr/>
          </p:nvSpPr>
          <p:spPr bwMode="auto">
            <a:xfrm flipH="1">
              <a:off x="4999" y="1223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22" name="Rectangle 212"/>
          <p:cNvSpPr>
            <a:spLocks noChangeArrowheads="1"/>
          </p:cNvSpPr>
          <p:nvPr/>
        </p:nvSpPr>
        <p:spPr bwMode="auto">
          <a:xfrm>
            <a:off x="594124" y="2928961"/>
            <a:ext cx="62695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4. Moving a pickoff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behind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block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summary</a:t>
            </a:r>
          </a:p>
        </p:txBody>
      </p:sp>
    </p:spTree>
    <p:extLst>
      <p:ext uri="{BB962C8B-B14F-4D97-AF65-F5344CB8AC3E}">
        <p14:creationId xmlns:p14="http://schemas.microsoft.com/office/powerpoint/2010/main" val="531419062"/>
      </p:ext>
    </p:extLst>
  </p:cSld>
  <p:clrMapOvr>
    <a:masterClrMapping/>
  </p:clrMapOvr>
  <p:transition advTm="169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" grpId="0"/>
      <p:bldP spid="3084" grpId="0" animBg="1"/>
      <p:bldP spid="3086" grpId="0" animBg="1"/>
      <p:bldP spid="3087" grpId="0" animBg="1"/>
      <p:bldP spid="3088" grpId="0" animBg="1"/>
      <p:bldP spid="3089" grpId="0" animBg="1"/>
      <p:bldP spid="3090" grpId="0" animBg="1"/>
      <p:bldP spid="3091" grpId="0" animBg="1"/>
      <p:bldP spid="3093" grpId="0" animBg="1"/>
      <p:bldP spid="3094" grpId="0" animBg="1"/>
      <p:bldP spid="3095" grpId="0" animBg="1"/>
      <p:bldP spid="3096" grpId="0" animBg="1"/>
      <p:bldP spid="3097" grpId="0" animBg="1"/>
      <p:bldP spid="3099" grpId="0" animBg="1"/>
      <p:bldP spid="3100" grpId="0" animBg="1"/>
      <p:bldP spid="3101" grpId="0" animBg="1"/>
      <p:bldP spid="3102" grpId="0" animBg="1"/>
      <p:bldP spid="3104" grpId="0" animBg="1"/>
      <p:bldP spid="3105" grpId="0" animBg="1"/>
      <p:bldP spid="3106" grpId="0" animBg="1"/>
      <p:bldP spid="3109" grpId="0" animBg="1"/>
      <p:bldP spid="3110" grpId="0" animBg="1"/>
      <p:bldP spid="3111" grpId="0"/>
      <p:bldP spid="3112" grpId="0" animBg="1"/>
      <p:bldP spid="3115" grpId="0" animBg="1"/>
      <p:bldP spid="3116" grpId="0" animBg="1"/>
      <p:bldP spid="3117" grpId="0" animBg="1"/>
      <p:bldP spid="3118" grpId="0" animBg="1"/>
      <p:bldP spid="3120" grpId="0" animBg="1"/>
      <p:bldP spid="31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Text Box 4"/>
          <p:cNvSpPr txBox="1">
            <a:spLocks noChangeArrowheads="1"/>
          </p:cNvSpPr>
          <p:nvPr/>
        </p:nvSpPr>
        <p:spPr bwMode="auto">
          <a:xfrm>
            <a:off x="485564" y="730062"/>
            <a:ext cx="62222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6. Eliminating a feedback loop</a:t>
            </a:r>
          </a:p>
        </p:txBody>
      </p:sp>
      <p:sp>
        <p:nvSpPr>
          <p:cNvPr id="4109" name="AutoShape 5"/>
          <p:cNvSpPr>
            <a:spLocks noChangeArrowheads="1"/>
          </p:cNvSpPr>
          <p:nvPr/>
        </p:nvSpPr>
        <p:spPr bwMode="auto">
          <a:xfrm>
            <a:off x="4421585" y="1644642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10" name="Line 6"/>
          <p:cNvSpPr>
            <a:spLocks noChangeShapeType="1"/>
          </p:cNvSpPr>
          <p:nvPr/>
        </p:nvSpPr>
        <p:spPr bwMode="auto">
          <a:xfrm>
            <a:off x="675879" y="1720842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4111" name="Group 7"/>
          <p:cNvGrpSpPr>
            <a:grpSpLocks/>
          </p:cNvGrpSpPr>
          <p:nvPr/>
        </p:nvGrpSpPr>
        <p:grpSpPr bwMode="auto">
          <a:xfrm>
            <a:off x="1088629" y="1492242"/>
            <a:ext cx="165100" cy="152400"/>
            <a:chOff x="1344" y="1660"/>
            <a:chExt cx="96" cy="96"/>
          </a:xfrm>
        </p:grpSpPr>
        <p:sp>
          <p:nvSpPr>
            <p:cNvPr id="4182" name="Line 8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83" name="Line 9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112" name="Picture 10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6279" y="1601780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3" name="Line 11"/>
          <p:cNvSpPr>
            <a:spLocks noChangeShapeType="1"/>
          </p:cNvSpPr>
          <p:nvPr/>
        </p:nvSpPr>
        <p:spPr bwMode="auto">
          <a:xfrm>
            <a:off x="1532335" y="2101842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14" name="Line 12"/>
          <p:cNvSpPr>
            <a:spLocks noChangeShapeType="1"/>
          </p:cNvSpPr>
          <p:nvPr/>
        </p:nvSpPr>
        <p:spPr bwMode="auto">
          <a:xfrm flipH="1">
            <a:off x="1501379" y="2406642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15" name="Line 13"/>
          <p:cNvSpPr>
            <a:spLocks noChangeShapeType="1"/>
          </p:cNvSpPr>
          <p:nvPr/>
        </p:nvSpPr>
        <p:spPr bwMode="auto">
          <a:xfrm flipV="1">
            <a:off x="1501379" y="1830380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6" name="Rectangle 14"/>
          <p:cNvSpPr>
            <a:spLocks noChangeArrowheads="1"/>
          </p:cNvSpPr>
          <p:nvPr/>
        </p:nvSpPr>
        <p:spPr bwMode="auto">
          <a:xfrm>
            <a:off x="2161779" y="1525580"/>
            <a:ext cx="7429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>
            <p:extLst/>
          </p:nvPr>
        </p:nvGraphicFramePr>
        <p:xfrm>
          <a:off x="2357835" y="1558918"/>
          <a:ext cx="464344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92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835" y="1558918"/>
                        <a:ext cx="464344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" name="Line 16"/>
          <p:cNvSpPr>
            <a:spLocks noChangeShapeType="1"/>
          </p:cNvSpPr>
          <p:nvPr/>
        </p:nvSpPr>
        <p:spPr bwMode="auto">
          <a:xfrm>
            <a:off x="1666479" y="1720842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8" name="Line 17"/>
          <p:cNvSpPr>
            <a:spLocks noChangeShapeType="1"/>
          </p:cNvSpPr>
          <p:nvPr/>
        </p:nvSpPr>
        <p:spPr bwMode="auto">
          <a:xfrm flipV="1">
            <a:off x="2904729" y="1720843"/>
            <a:ext cx="1269206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9" name="Rectangle 18"/>
          <p:cNvSpPr>
            <a:spLocks noChangeArrowheads="1"/>
          </p:cNvSpPr>
          <p:nvPr/>
        </p:nvSpPr>
        <p:spPr bwMode="auto">
          <a:xfrm>
            <a:off x="2161779" y="2101842"/>
            <a:ext cx="660400" cy="5000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099" name="Object 19"/>
          <p:cNvGraphicFramePr>
            <a:graphicFrameLocks noChangeAspect="1"/>
          </p:cNvGraphicFramePr>
          <p:nvPr>
            <p:extLst/>
          </p:nvPr>
        </p:nvGraphicFramePr>
        <p:xfrm>
          <a:off x="2274888" y="2182813"/>
          <a:ext cx="430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93" name="Equation" r:id="rId7" imgW="177800" imgH="152400" progId="Equation.DSMT4">
                  <p:embed/>
                </p:oleObj>
              </mc:Choice>
              <mc:Fallback>
                <p:oleObj name="Equation" r:id="rId7" imgW="1778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2182813"/>
                        <a:ext cx="430212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0" name="Line 20"/>
          <p:cNvSpPr>
            <a:spLocks noChangeShapeType="1"/>
          </p:cNvSpPr>
          <p:nvPr/>
        </p:nvSpPr>
        <p:spPr bwMode="auto">
          <a:xfrm flipH="1">
            <a:off x="2904729" y="2406642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21" name="Line 21"/>
          <p:cNvSpPr>
            <a:spLocks noChangeShapeType="1"/>
          </p:cNvSpPr>
          <p:nvPr/>
        </p:nvSpPr>
        <p:spPr bwMode="auto">
          <a:xfrm flipH="1">
            <a:off x="2822179" y="2406642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22" name="Line 61"/>
          <p:cNvSpPr>
            <a:spLocks noChangeShapeType="1"/>
          </p:cNvSpPr>
          <p:nvPr/>
        </p:nvSpPr>
        <p:spPr bwMode="auto">
          <a:xfrm flipV="1">
            <a:off x="3596085" y="172084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23" name="Rectangle 62"/>
          <p:cNvSpPr>
            <a:spLocks noChangeArrowheads="1"/>
          </p:cNvSpPr>
          <p:nvPr/>
        </p:nvSpPr>
        <p:spPr bwMode="auto">
          <a:xfrm>
            <a:off x="6815535" y="1492242"/>
            <a:ext cx="1733550" cy="7620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0" name="Object 63"/>
          <p:cNvGraphicFramePr>
            <a:graphicFrameLocks noChangeAspect="1"/>
          </p:cNvGraphicFramePr>
          <p:nvPr>
            <p:extLst/>
          </p:nvPr>
        </p:nvGraphicFramePr>
        <p:xfrm>
          <a:off x="7248525" y="1492250"/>
          <a:ext cx="9715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94" name="Equation" r:id="rId9" imgW="495300" imgH="393700" progId="Equation.DSMT4">
                  <p:embed/>
                </p:oleObj>
              </mc:Choice>
              <mc:Fallback>
                <p:oleObj name="Equation" r:id="rId9" imgW="495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8525" y="1492250"/>
                        <a:ext cx="9715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4" name="Line 64"/>
          <p:cNvSpPr>
            <a:spLocks noChangeShapeType="1"/>
          </p:cNvSpPr>
          <p:nvPr/>
        </p:nvSpPr>
        <p:spPr bwMode="auto">
          <a:xfrm>
            <a:off x="5824935" y="1797042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25" name="Line 65"/>
          <p:cNvSpPr>
            <a:spLocks noChangeShapeType="1"/>
          </p:cNvSpPr>
          <p:nvPr/>
        </p:nvSpPr>
        <p:spPr bwMode="auto">
          <a:xfrm>
            <a:off x="8549085" y="1797042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80" name="Line 67"/>
          <p:cNvSpPr>
            <a:spLocks noChangeShapeType="1"/>
          </p:cNvSpPr>
          <p:nvPr/>
        </p:nvSpPr>
        <p:spPr bwMode="auto">
          <a:xfrm>
            <a:off x="1532335" y="-760300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27" name="Text Box 69"/>
          <p:cNvSpPr txBox="1">
            <a:spLocks noChangeArrowheads="1"/>
          </p:cNvSpPr>
          <p:nvPr/>
        </p:nvSpPr>
        <p:spPr bwMode="auto">
          <a:xfrm>
            <a:off x="485564" y="5074857"/>
            <a:ext cx="78783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7. Swap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order of two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neighboring summing points</a:t>
            </a:r>
          </a:p>
        </p:txBody>
      </p:sp>
      <p:grpSp>
        <p:nvGrpSpPr>
          <p:cNvPr id="4128" name="Group 70"/>
          <p:cNvGrpSpPr>
            <a:grpSpLocks/>
          </p:cNvGrpSpPr>
          <p:nvPr/>
        </p:nvGrpSpPr>
        <p:grpSpPr bwMode="auto">
          <a:xfrm>
            <a:off x="548640" y="5703657"/>
            <a:ext cx="7759700" cy="990600"/>
            <a:chOff x="624" y="3552"/>
            <a:chExt cx="4512" cy="624"/>
          </a:xfrm>
        </p:grpSpPr>
        <p:grpSp>
          <p:nvGrpSpPr>
            <p:cNvPr id="4148" name="Group 71"/>
            <p:cNvGrpSpPr>
              <a:grpSpLocks/>
            </p:cNvGrpSpPr>
            <p:nvPr/>
          </p:nvGrpSpPr>
          <p:grpSpPr bwMode="auto">
            <a:xfrm>
              <a:off x="624" y="3552"/>
              <a:ext cx="1632" cy="624"/>
              <a:chOff x="624" y="3552"/>
              <a:chExt cx="1632" cy="624"/>
            </a:xfrm>
          </p:grpSpPr>
          <p:grpSp>
            <p:nvGrpSpPr>
              <p:cNvPr id="4165" name="Group 72"/>
              <p:cNvGrpSpPr>
                <a:grpSpLocks/>
              </p:cNvGrpSpPr>
              <p:nvPr/>
            </p:nvGrpSpPr>
            <p:grpSpPr bwMode="auto">
              <a:xfrm>
                <a:off x="1008" y="3552"/>
                <a:ext cx="96" cy="96"/>
                <a:chOff x="1344" y="1660"/>
                <a:chExt cx="96" cy="96"/>
              </a:xfrm>
            </p:grpSpPr>
            <p:sp>
              <p:nvSpPr>
                <p:cNvPr id="4178" name="Line 73"/>
                <p:cNvSpPr>
                  <a:spLocks noChangeShapeType="1"/>
                </p:cNvSpPr>
                <p:nvPr/>
              </p:nvSpPr>
              <p:spPr bwMode="auto">
                <a:xfrm>
                  <a:off x="1344" y="17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1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392" y="16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4166" name="Picture 75" descr="untitl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04" y="3621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67" name="Line 76"/>
              <p:cNvSpPr>
                <a:spLocks noChangeShapeType="1"/>
              </p:cNvSpPr>
              <p:nvPr/>
            </p:nvSpPr>
            <p:spPr bwMode="auto">
              <a:xfrm>
                <a:off x="1056" y="3861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8" name="Line 77"/>
              <p:cNvSpPr>
                <a:spLocks noChangeShapeType="1"/>
              </p:cNvSpPr>
              <p:nvPr/>
            </p:nvSpPr>
            <p:spPr bwMode="auto">
              <a:xfrm flipV="1">
                <a:off x="1200" y="3813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69" name="Line 78"/>
              <p:cNvSpPr>
                <a:spLocks noChangeShapeType="1"/>
              </p:cNvSpPr>
              <p:nvPr/>
            </p:nvSpPr>
            <p:spPr bwMode="auto">
              <a:xfrm>
                <a:off x="624" y="369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70" name="Line 79"/>
              <p:cNvSpPr>
                <a:spLocks noChangeShapeType="1"/>
              </p:cNvSpPr>
              <p:nvPr/>
            </p:nvSpPr>
            <p:spPr bwMode="auto">
              <a:xfrm>
                <a:off x="1296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171" name="Group 80"/>
              <p:cNvGrpSpPr>
                <a:grpSpLocks/>
              </p:cNvGrpSpPr>
              <p:nvPr/>
            </p:nvGrpSpPr>
            <p:grpSpPr bwMode="auto">
              <a:xfrm>
                <a:off x="1536" y="3552"/>
                <a:ext cx="96" cy="96"/>
                <a:chOff x="1344" y="1660"/>
                <a:chExt cx="96" cy="96"/>
              </a:xfrm>
            </p:grpSpPr>
            <p:sp>
              <p:nvSpPr>
                <p:cNvPr id="4176" name="Line 81"/>
                <p:cNvSpPr>
                  <a:spLocks noChangeShapeType="1"/>
                </p:cNvSpPr>
                <p:nvPr/>
              </p:nvSpPr>
              <p:spPr bwMode="auto">
                <a:xfrm>
                  <a:off x="1344" y="17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177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392" y="16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4172" name="Picture 83" descr="untitl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632" y="3621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73" name="Line 84"/>
              <p:cNvSpPr>
                <a:spLocks noChangeShapeType="1"/>
              </p:cNvSpPr>
              <p:nvPr/>
            </p:nvSpPr>
            <p:spPr bwMode="auto">
              <a:xfrm>
                <a:off x="1584" y="3861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74" name="Line 85"/>
              <p:cNvSpPr>
                <a:spLocks noChangeShapeType="1"/>
              </p:cNvSpPr>
              <p:nvPr/>
            </p:nvSpPr>
            <p:spPr bwMode="auto">
              <a:xfrm flipV="1">
                <a:off x="1728" y="3813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75" name="Line 86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graphicFrame>
            <p:nvGraphicFramePr>
              <p:cNvPr id="4106" name="Object 87"/>
              <p:cNvGraphicFramePr>
                <a:graphicFrameLocks noChangeAspect="1"/>
              </p:cNvGraphicFramePr>
              <p:nvPr/>
            </p:nvGraphicFramePr>
            <p:xfrm>
              <a:off x="912" y="3744"/>
              <a:ext cx="133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795" name="Equation" r:id="rId11" imgW="152280" imgH="164880" progId="Equation.3">
                      <p:embed/>
                    </p:oleObj>
                  </mc:Choice>
                  <mc:Fallback>
                    <p:oleObj name="Equation" r:id="rId11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3744"/>
                            <a:ext cx="133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00FF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7" name="Object 88"/>
              <p:cNvGraphicFramePr>
                <a:graphicFrameLocks noChangeAspect="1"/>
              </p:cNvGraphicFramePr>
              <p:nvPr/>
            </p:nvGraphicFramePr>
            <p:xfrm>
              <a:off x="1787" y="3744"/>
              <a:ext cx="133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43796" name="Equation" r:id="rId13" imgW="152280" imgH="164880" progId="Equation.3">
                      <p:embed/>
                    </p:oleObj>
                  </mc:Choice>
                  <mc:Fallback>
                    <p:oleObj name="Equation" r:id="rId13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87" y="3744"/>
                            <a:ext cx="133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49" name="Group 89"/>
            <p:cNvGrpSpPr>
              <a:grpSpLocks/>
            </p:cNvGrpSpPr>
            <p:nvPr/>
          </p:nvGrpSpPr>
          <p:grpSpPr bwMode="auto">
            <a:xfrm>
              <a:off x="3888" y="3552"/>
              <a:ext cx="96" cy="96"/>
              <a:chOff x="1344" y="1660"/>
              <a:chExt cx="96" cy="96"/>
            </a:xfrm>
          </p:grpSpPr>
          <p:sp>
            <p:nvSpPr>
              <p:cNvPr id="4163" name="Line 90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4" name="Line 91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4150" name="Picture 92" descr="untitl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4" y="3621"/>
              <a:ext cx="1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1" name="Line 93"/>
            <p:cNvSpPr>
              <a:spLocks noChangeShapeType="1"/>
            </p:cNvSpPr>
            <p:nvPr/>
          </p:nvSpPr>
          <p:spPr bwMode="auto">
            <a:xfrm>
              <a:off x="3936" y="38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52" name="Line 94"/>
            <p:cNvSpPr>
              <a:spLocks noChangeShapeType="1"/>
            </p:cNvSpPr>
            <p:nvPr/>
          </p:nvSpPr>
          <p:spPr bwMode="auto">
            <a:xfrm flipV="1">
              <a:off x="4080" y="381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3" name="Line 95"/>
            <p:cNvSpPr>
              <a:spLocks noChangeShapeType="1"/>
            </p:cNvSpPr>
            <p:nvPr/>
          </p:nvSpPr>
          <p:spPr bwMode="auto">
            <a:xfrm>
              <a:off x="3504" y="369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4" name="Line 96"/>
            <p:cNvSpPr>
              <a:spLocks noChangeShapeType="1"/>
            </p:cNvSpPr>
            <p:nvPr/>
          </p:nvSpPr>
          <p:spPr bwMode="auto">
            <a:xfrm>
              <a:off x="4176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4155" name="Group 97"/>
            <p:cNvGrpSpPr>
              <a:grpSpLocks/>
            </p:cNvGrpSpPr>
            <p:nvPr/>
          </p:nvGrpSpPr>
          <p:grpSpPr bwMode="auto">
            <a:xfrm>
              <a:off x="4416" y="3552"/>
              <a:ext cx="96" cy="96"/>
              <a:chOff x="1344" y="1660"/>
              <a:chExt cx="96" cy="96"/>
            </a:xfrm>
          </p:grpSpPr>
          <p:sp>
            <p:nvSpPr>
              <p:cNvPr id="4161" name="Line 98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2" name="Line 99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4156" name="Picture 100" descr="untitl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12" y="3621"/>
              <a:ext cx="1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7" name="Line 101"/>
            <p:cNvSpPr>
              <a:spLocks noChangeShapeType="1"/>
            </p:cNvSpPr>
            <p:nvPr/>
          </p:nvSpPr>
          <p:spPr bwMode="auto">
            <a:xfrm>
              <a:off x="4464" y="38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58" name="Line 102"/>
            <p:cNvSpPr>
              <a:spLocks noChangeShapeType="1"/>
            </p:cNvSpPr>
            <p:nvPr/>
          </p:nvSpPr>
          <p:spPr bwMode="auto">
            <a:xfrm flipV="1">
              <a:off x="4608" y="381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9" name="Line 103"/>
            <p:cNvSpPr>
              <a:spLocks noChangeShapeType="1"/>
            </p:cNvSpPr>
            <p:nvPr/>
          </p:nvSpPr>
          <p:spPr bwMode="auto">
            <a:xfrm>
              <a:off x="4704" y="369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4104" name="Object 104"/>
            <p:cNvGraphicFramePr>
              <a:graphicFrameLocks noChangeAspect="1"/>
            </p:cNvGraphicFramePr>
            <p:nvPr/>
          </p:nvGraphicFramePr>
          <p:xfrm>
            <a:off x="4656" y="3744"/>
            <a:ext cx="13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797" name="Equation" r:id="rId15" imgW="152280" imgH="164880" progId="Equation.3">
                    <p:embed/>
                  </p:oleObj>
                </mc:Choice>
                <mc:Fallback>
                  <p:oleObj name="Equation" r:id="rId15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744"/>
                          <a:ext cx="133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00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105"/>
            <p:cNvGraphicFramePr>
              <a:graphicFrameLocks noChangeAspect="1"/>
            </p:cNvGraphicFramePr>
            <p:nvPr/>
          </p:nvGraphicFramePr>
          <p:xfrm>
            <a:off x="3840" y="3744"/>
            <a:ext cx="13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3798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744"/>
                          <a:ext cx="133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60" name="AutoShape 106"/>
            <p:cNvSpPr>
              <a:spLocks noChangeArrowheads="1"/>
            </p:cNvSpPr>
            <p:nvPr/>
          </p:nvSpPr>
          <p:spPr bwMode="auto">
            <a:xfrm>
              <a:off x="2544" y="3696"/>
              <a:ext cx="720" cy="144"/>
            </a:xfrm>
            <a:prstGeom prst="left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129" name="AutoShape 137"/>
          <p:cNvSpPr>
            <a:spLocks noChangeArrowheads="1"/>
          </p:cNvSpPr>
          <p:nvPr/>
        </p:nvSpPr>
        <p:spPr bwMode="auto">
          <a:xfrm>
            <a:off x="4406106" y="3548055"/>
            <a:ext cx="123825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30" name="Line 138"/>
          <p:cNvSpPr>
            <a:spLocks noChangeShapeType="1"/>
          </p:cNvSpPr>
          <p:nvPr/>
        </p:nvSpPr>
        <p:spPr bwMode="auto">
          <a:xfrm>
            <a:off x="660400" y="3624255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4131" name="Group 139"/>
          <p:cNvGrpSpPr>
            <a:grpSpLocks/>
          </p:cNvGrpSpPr>
          <p:nvPr/>
        </p:nvGrpSpPr>
        <p:grpSpPr bwMode="auto">
          <a:xfrm>
            <a:off x="1073150" y="3395655"/>
            <a:ext cx="165100" cy="152400"/>
            <a:chOff x="1344" y="1660"/>
            <a:chExt cx="96" cy="96"/>
          </a:xfrm>
        </p:grpSpPr>
        <p:sp>
          <p:nvSpPr>
            <p:cNvPr id="4146" name="Line 140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47" name="Line 141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132" name="Picture 142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0800" y="3505192"/>
            <a:ext cx="33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3" name="Line 143"/>
          <p:cNvSpPr>
            <a:spLocks noChangeShapeType="1"/>
          </p:cNvSpPr>
          <p:nvPr/>
        </p:nvSpPr>
        <p:spPr bwMode="auto">
          <a:xfrm>
            <a:off x="1516856" y="4005255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34" name="Line 145"/>
          <p:cNvSpPr>
            <a:spLocks noChangeShapeType="1"/>
          </p:cNvSpPr>
          <p:nvPr/>
        </p:nvSpPr>
        <p:spPr bwMode="auto">
          <a:xfrm flipV="1">
            <a:off x="1485900" y="3733793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35" name="Rectangle 146"/>
          <p:cNvSpPr>
            <a:spLocks noChangeArrowheads="1"/>
          </p:cNvSpPr>
          <p:nvPr/>
        </p:nvSpPr>
        <p:spPr bwMode="auto">
          <a:xfrm>
            <a:off x="2146300" y="3428992"/>
            <a:ext cx="74295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1" name="Object 147"/>
          <p:cNvGraphicFramePr>
            <a:graphicFrameLocks noChangeAspect="1"/>
          </p:cNvGraphicFramePr>
          <p:nvPr>
            <p:extLst/>
          </p:nvPr>
        </p:nvGraphicFramePr>
        <p:xfrm>
          <a:off x="2342357" y="3462331"/>
          <a:ext cx="464344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799" name="Equation" r:id="rId17" imgW="190440" imgH="241200" progId="Equation.3">
                  <p:embed/>
                </p:oleObj>
              </mc:Choice>
              <mc:Fallback>
                <p:oleObj name="Equation" r:id="rId17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2357" y="3462331"/>
                        <a:ext cx="464344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6" name="Line 148"/>
          <p:cNvSpPr>
            <a:spLocks noChangeShapeType="1"/>
          </p:cNvSpPr>
          <p:nvPr/>
        </p:nvSpPr>
        <p:spPr bwMode="auto">
          <a:xfrm>
            <a:off x="1651000" y="3624255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37" name="Line 149"/>
          <p:cNvSpPr>
            <a:spLocks noChangeShapeType="1"/>
          </p:cNvSpPr>
          <p:nvPr/>
        </p:nvSpPr>
        <p:spPr bwMode="auto">
          <a:xfrm flipV="1">
            <a:off x="2889251" y="3624256"/>
            <a:ext cx="1269206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aphicFrame>
        <p:nvGraphicFramePr>
          <p:cNvPr id="4102" name="Object 151"/>
          <p:cNvGraphicFramePr>
            <a:graphicFrameLocks noChangeAspect="1"/>
          </p:cNvGraphicFramePr>
          <p:nvPr>
            <p:extLst/>
          </p:nvPr>
        </p:nvGraphicFramePr>
        <p:xfrm>
          <a:off x="2144581" y="4340218"/>
          <a:ext cx="92008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00" name="Equation" r:id="rId18" imgW="380880" imgH="164880" progId="Equation.3">
                  <p:embed/>
                </p:oleObj>
              </mc:Choice>
              <mc:Fallback>
                <p:oleObj name="Equation" r:id="rId18" imgW="380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581" y="4340218"/>
                        <a:ext cx="920088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8" name="Line 154"/>
          <p:cNvSpPr>
            <a:spLocks noChangeShapeType="1"/>
          </p:cNvSpPr>
          <p:nvPr/>
        </p:nvSpPr>
        <p:spPr bwMode="auto">
          <a:xfrm flipV="1">
            <a:off x="3547931" y="361949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39" name="Rectangle 155"/>
          <p:cNvSpPr>
            <a:spLocks noChangeArrowheads="1"/>
          </p:cNvSpPr>
          <p:nvPr/>
        </p:nvSpPr>
        <p:spPr bwMode="auto">
          <a:xfrm>
            <a:off x="6800056" y="3395655"/>
            <a:ext cx="1733550" cy="7620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3" name="Object 156"/>
          <p:cNvGraphicFramePr>
            <a:graphicFrameLocks noChangeAspect="1"/>
          </p:cNvGraphicFramePr>
          <p:nvPr>
            <p:extLst/>
          </p:nvPr>
        </p:nvGraphicFramePr>
        <p:xfrm>
          <a:off x="7345363" y="3395663"/>
          <a:ext cx="7493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801" name="Equation" r:id="rId20" imgW="381000" imgH="393700" progId="Equation.DSMT4">
                  <p:embed/>
                </p:oleObj>
              </mc:Choice>
              <mc:Fallback>
                <p:oleObj name="Equation" r:id="rId20" imgW="381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45363" y="3395663"/>
                        <a:ext cx="74930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0" name="Line 157"/>
          <p:cNvSpPr>
            <a:spLocks noChangeShapeType="1"/>
          </p:cNvSpPr>
          <p:nvPr/>
        </p:nvSpPr>
        <p:spPr bwMode="auto">
          <a:xfrm>
            <a:off x="5809456" y="370045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41" name="Line 158"/>
          <p:cNvSpPr>
            <a:spLocks noChangeShapeType="1"/>
          </p:cNvSpPr>
          <p:nvPr/>
        </p:nvSpPr>
        <p:spPr bwMode="auto">
          <a:xfrm>
            <a:off x="8533606" y="3700455"/>
            <a:ext cx="66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43" name="Line 163"/>
          <p:cNvSpPr>
            <a:spLocks noChangeShapeType="1"/>
          </p:cNvSpPr>
          <p:nvPr/>
        </p:nvSpPr>
        <p:spPr bwMode="auto">
          <a:xfrm flipH="1">
            <a:off x="1442906" y="4267192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summary</a:t>
            </a:r>
          </a:p>
        </p:txBody>
      </p:sp>
    </p:spTree>
    <p:extLst>
      <p:ext uri="{BB962C8B-B14F-4D97-AF65-F5344CB8AC3E}">
        <p14:creationId xmlns:p14="http://schemas.microsoft.com/office/powerpoint/2010/main" val="2131583949"/>
      </p:ext>
    </p:extLst>
  </p:cSld>
  <p:clrMapOvr>
    <a:masterClrMapping/>
  </p:clrMapOvr>
  <p:transition advTm="169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  <p:bldP spid="4109" grpId="0" animBg="1"/>
      <p:bldP spid="4110" grpId="0" animBg="1"/>
      <p:bldP spid="4113" grpId="0" animBg="1"/>
      <p:bldP spid="4114" grpId="0" animBg="1"/>
      <p:bldP spid="4115" grpId="0" animBg="1"/>
      <p:bldP spid="4116" grpId="0" animBg="1"/>
      <p:bldP spid="4117" grpId="0" animBg="1"/>
      <p:bldP spid="4118" grpId="0" animBg="1"/>
      <p:bldP spid="4119" grpId="0" animBg="1"/>
      <p:bldP spid="4120" grpId="0" animBg="1"/>
      <p:bldP spid="4121" grpId="0" animBg="1"/>
      <p:bldP spid="4122" grpId="0" animBg="1"/>
      <p:bldP spid="4123" grpId="0" animBg="1"/>
      <p:bldP spid="4124" grpId="0" animBg="1"/>
      <p:bldP spid="4125" grpId="0" animBg="1"/>
      <p:bldP spid="4127" grpId="0"/>
      <p:bldP spid="4129" grpId="0" animBg="1"/>
      <p:bldP spid="4130" grpId="0" animBg="1"/>
      <p:bldP spid="4133" grpId="0" animBg="1"/>
      <p:bldP spid="4134" grpId="0" animBg="1"/>
      <p:bldP spid="4135" grpId="0" animBg="1"/>
      <p:bldP spid="4136" grpId="0" animBg="1"/>
      <p:bldP spid="4137" grpId="0" animBg="1"/>
      <p:bldP spid="4138" grpId="0" animBg="1"/>
      <p:bldP spid="4139" grpId="0" animBg="1"/>
      <p:bldP spid="4140" grpId="0" animBg="1"/>
      <p:bldP spid="4141" grpId="0" animBg="1"/>
      <p:bldP spid="41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4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>T</a:t>
            </a:r>
            <a:r>
              <a:rPr lang="en-GB" sz="3600" dirty="0" smtClean="0"/>
              <a:t>ransfer function RLC example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238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4359" y="6057551"/>
            <a:ext cx="2311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18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5894" y="1931995"/>
            <a:ext cx="7130284" cy="2562209"/>
          </a:xfrm>
          <a:prstGeom prst="rect">
            <a:avLst/>
          </a:prstGeom>
        </p:spPr>
      </p:pic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2012950" y="1176378"/>
          <a:ext cx="1217613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76" name="Equation" r:id="rId4" imgW="482600" imgH="241300" progId="Equation.DSMT4">
                  <p:embed/>
                </p:oleObj>
              </mc:Choice>
              <mc:Fallback>
                <p:oleObj name="Equation" r:id="rId4" imgW="482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1176378"/>
                        <a:ext cx="1217613" cy="566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3963988" y="1079500"/>
          <a:ext cx="150812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77" name="Equation" r:id="rId6" imgW="596900" imgH="419100" progId="Equation.DSMT4">
                  <p:embed/>
                </p:oleObj>
              </mc:Choice>
              <mc:Fallback>
                <p:oleObj name="Equation" r:id="rId6" imgW="596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3988" y="1079500"/>
                        <a:ext cx="1508125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7407275" y="2251075"/>
          <a:ext cx="23622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78" name="Equation" r:id="rId8" imgW="952500" imgH="419100" progId="Equation.DSMT4">
                  <p:embed/>
                </p:oleObj>
              </mc:Choice>
              <mc:Fallback>
                <p:oleObj name="Equation" r:id="rId8" imgW="952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275" y="2251075"/>
                        <a:ext cx="236220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32610" y="4719020"/>
            <a:ext cx="8255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Adding up the contributions to overall applied voltage</a:t>
            </a:r>
            <a:endParaRPr lang="en-US" sz="2400" dirty="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1556531" y="5331599"/>
          <a:ext cx="6040438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79" name="Equation" r:id="rId10" imgW="1714500" imgH="419100" progId="Equation.3">
                  <p:embed/>
                </p:oleObj>
              </mc:Choice>
              <mc:Fallback>
                <p:oleObj name="Equation" r:id="rId10" imgW="171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6531" y="5331599"/>
                        <a:ext cx="6040438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en-GB"/>
            </a:defPPr>
            <a:lvl1pPr defTabSz="914400" eaLnBrk="1" latinLnBrk="0" hangingPunct="1">
              <a:buNone/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Series RLC circuit</a:t>
            </a:r>
          </a:p>
        </p:txBody>
      </p:sp>
    </p:spTree>
    <p:extLst>
      <p:ext uri="{BB962C8B-B14F-4D97-AF65-F5344CB8AC3E}">
        <p14:creationId xmlns:p14="http://schemas.microsoft.com/office/powerpoint/2010/main" val="36872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32577" y="1120504"/>
            <a:ext cx="8255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 differential equation of voltage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788737" y="1660804"/>
          <a:ext cx="4228737" cy="957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89" name="Equation" r:id="rId3" imgW="1714500" imgH="419100" progId="Equation.3">
                  <p:embed/>
                </p:oleObj>
              </mc:Choice>
              <mc:Fallback>
                <p:oleObj name="Equation" r:id="rId3" imgW="171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737" y="1660804"/>
                        <a:ext cx="4228737" cy="957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74134" y="2685428"/>
            <a:ext cx="3917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Taking Laplace transforms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432577" y="3192424"/>
          <a:ext cx="4729163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90" name="Equation" r:id="rId5" imgW="1943100" imgH="419100" progId="Equation.3">
                  <p:embed/>
                </p:oleObj>
              </mc:Choice>
              <mc:Fallback>
                <p:oleObj name="Equation" r:id="rId5" imgW="1943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77" y="3192424"/>
                        <a:ext cx="4729163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5315284" y="3194803"/>
          <a:ext cx="3059113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91" name="Equation" r:id="rId7" imgW="1257300" imgH="419100" progId="Equation.3">
                  <p:embed/>
                </p:oleObj>
              </mc:Choice>
              <mc:Fallback>
                <p:oleObj name="Equation" r:id="rId7" imgW="1257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5284" y="3194803"/>
                        <a:ext cx="3059113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Series RLC circuit in the s-domain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437954" y="5118804"/>
          <a:ext cx="2760674" cy="9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92" name="Equation" r:id="rId9" imgW="1092200" imgH="419100" progId="Equation.3">
                  <p:embed/>
                </p:oleObj>
              </mc:Choice>
              <mc:Fallback>
                <p:oleObj name="Equation" r:id="rId9" imgW="1092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954" y="5118804"/>
                        <a:ext cx="2760674" cy="98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4044950" y="5091113"/>
          <a:ext cx="2751138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193" name="Equation" r:id="rId11" imgW="1130300" imgH="419100" progId="Equation.DSMT4">
                  <p:embed/>
                </p:oleObj>
              </mc:Choice>
              <mc:Fallback>
                <p:oleObj name="Equation" r:id="rId11" imgW="1130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5091113"/>
                        <a:ext cx="2751138" cy="94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395780" y="4477231"/>
            <a:ext cx="82557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Similarly for capacitor voltage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181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0" y="767092"/>
            <a:ext cx="9906000" cy="185655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/>
                <a:ea typeface="宋体" charset="-122"/>
                <a:cs typeface="Arial"/>
              </a:rPr>
              <a:t> A differential equation is an equation which contains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derivative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t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erms</a:t>
            </a:r>
          </a:p>
          <a:p>
            <a:r>
              <a:rPr lang="en-US" sz="2000" dirty="0" smtClean="0">
                <a:latin typeface="Arial"/>
                <a:ea typeface="宋体" charset="-122"/>
                <a:cs typeface="Arial"/>
              </a:rPr>
              <a:t>Differential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equation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can often be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used to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describe a dynamical system in the time domain </a:t>
            </a:r>
          </a:p>
          <a:p>
            <a:r>
              <a:rPr lang="en-US" sz="2000" dirty="0" smtClean="0">
                <a:latin typeface="Arial"/>
                <a:ea typeface="宋体" charset="-122"/>
                <a:cs typeface="Arial"/>
              </a:rPr>
              <a:t>For example,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a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differential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equation can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capture the relationship between the force input </a:t>
            </a:r>
            <a:r>
              <a:rPr lang="en-US" sz="2000" dirty="0">
                <a:latin typeface="Arial"/>
                <a:ea typeface="宋体" charset="-122"/>
                <a:cs typeface="Arial"/>
              </a:rPr>
              <a:t>f(t) and output </a:t>
            </a:r>
            <a:r>
              <a:rPr lang="en-US" sz="2000" dirty="0" smtClean="0">
                <a:latin typeface="Arial"/>
                <a:ea typeface="宋体" charset="-122"/>
                <a:cs typeface="Arial"/>
              </a:rPr>
              <a:t>position x(t) of a mass-spring damper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  <a:p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12971" y="2879248"/>
            <a:ext cx="4748413" cy="979486"/>
            <a:chOff x="2381843" y="3577234"/>
            <a:chExt cx="4748413" cy="979486"/>
          </a:xfrm>
        </p:grpSpPr>
        <p:sp>
          <p:nvSpPr>
            <p:cNvPr id="83972" name="Rectangle 4"/>
            <p:cNvSpPr>
              <a:spLocks noChangeArrowheads="1"/>
            </p:cNvSpPr>
            <p:nvPr/>
          </p:nvSpPr>
          <p:spPr bwMode="auto">
            <a:xfrm>
              <a:off x="3714750" y="3642320"/>
              <a:ext cx="2146300" cy="914400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r>
                <a:rPr lang="en-US" altLang="zh-CN" sz="2000" b="1" dirty="0">
                  <a:ea typeface="宋体" charset="-122"/>
                </a:rPr>
                <a:t>differential</a:t>
              </a:r>
            </a:p>
            <a:p>
              <a:pPr algn="ctr" eaLnBrk="0" hangingPunct="0"/>
              <a:r>
                <a:rPr lang="en-US" altLang="zh-CN" sz="2000" b="1" dirty="0">
                  <a:ea typeface="宋体" charset="-122"/>
                </a:rPr>
                <a:t>equation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381843" y="3577234"/>
              <a:ext cx="4748413" cy="522286"/>
              <a:chOff x="2381843" y="3577234"/>
              <a:chExt cx="4748413" cy="522286"/>
            </a:xfrm>
          </p:grpSpPr>
          <p:sp>
            <p:nvSpPr>
              <p:cNvPr id="83973" name="Line 5"/>
              <p:cNvSpPr>
                <a:spLocks noChangeShapeType="1"/>
              </p:cNvSpPr>
              <p:nvPr/>
            </p:nvSpPr>
            <p:spPr bwMode="auto">
              <a:xfrm>
                <a:off x="2476500" y="4099520"/>
                <a:ext cx="12382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74" name="Line 6"/>
              <p:cNvSpPr>
                <a:spLocks noChangeShapeType="1"/>
              </p:cNvSpPr>
              <p:nvPr/>
            </p:nvSpPr>
            <p:spPr bwMode="auto">
              <a:xfrm>
                <a:off x="5861050" y="4099520"/>
                <a:ext cx="9906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75" name="Text Box 7"/>
              <p:cNvSpPr txBox="1">
                <a:spLocks noChangeArrowheads="1"/>
              </p:cNvSpPr>
              <p:nvPr/>
            </p:nvSpPr>
            <p:spPr bwMode="auto">
              <a:xfrm>
                <a:off x="2381843" y="3653434"/>
                <a:ext cx="56938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000" b="1" dirty="0">
                    <a:ea typeface="宋体" charset="-122"/>
                  </a:rPr>
                  <a:t>f</a:t>
                </a:r>
                <a:r>
                  <a:rPr lang="en-US" altLang="zh-CN" sz="2000" b="1" dirty="0" smtClean="0">
                    <a:ea typeface="宋体" charset="-122"/>
                  </a:rPr>
                  <a:t>(t</a:t>
                </a:r>
                <a:r>
                  <a:rPr lang="en-US" altLang="zh-CN" sz="2000" b="1" dirty="0">
                    <a:ea typeface="宋体" charset="-122"/>
                  </a:rPr>
                  <a:t>)</a:t>
                </a:r>
              </a:p>
            </p:txBody>
          </p:sp>
          <p:sp>
            <p:nvSpPr>
              <p:cNvPr id="83976" name="Text Box 8"/>
              <p:cNvSpPr txBox="1">
                <a:spLocks noChangeArrowheads="1"/>
              </p:cNvSpPr>
              <p:nvPr/>
            </p:nvSpPr>
            <p:spPr bwMode="auto">
              <a:xfrm>
                <a:off x="6504252" y="3577234"/>
                <a:ext cx="626004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2000" b="1">
                    <a:ea typeface="宋体" charset="-122"/>
                  </a:rPr>
                  <a:t>y(t)</a:t>
                </a:r>
              </a:p>
            </p:txBody>
          </p:sp>
        </p:grpSp>
      </p:grp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3192258" y="5713898"/>
            <a:ext cx="2146300" cy="9144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b="1" dirty="0">
                <a:ea typeface="宋体" charset="-122"/>
              </a:rPr>
              <a:t>transfer</a:t>
            </a:r>
          </a:p>
          <a:p>
            <a:pPr algn="ctr" eaLnBrk="0" hangingPunct="0"/>
            <a:r>
              <a:rPr lang="en-US" altLang="zh-CN" sz="2000" b="1" dirty="0">
                <a:ea typeface="宋体" charset="-122"/>
              </a:rPr>
              <a:t>function</a:t>
            </a:r>
          </a:p>
        </p:txBody>
      </p:sp>
      <p:sp>
        <p:nvSpPr>
          <p:cNvPr id="83978" name="Line 10"/>
          <p:cNvSpPr>
            <a:spLocks noChangeShapeType="1"/>
          </p:cNvSpPr>
          <p:nvPr/>
        </p:nvSpPr>
        <p:spPr bwMode="auto">
          <a:xfrm>
            <a:off x="1954008" y="6159984"/>
            <a:ext cx="1238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9" name="Line 11"/>
          <p:cNvSpPr>
            <a:spLocks noChangeShapeType="1"/>
          </p:cNvSpPr>
          <p:nvPr/>
        </p:nvSpPr>
        <p:spPr bwMode="auto">
          <a:xfrm>
            <a:off x="5338558" y="6159984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80" name="Text Box 12"/>
          <p:cNvSpPr txBox="1">
            <a:spLocks noChangeArrowheads="1"/>
          </p:cNvSpPr>
          <p:nvPr/>
        </p:nvSpPr>
        <p:spPr bwMode="auto">
          <a:xfrm>
            <a:off x="1858247" y="5713898"/>
            <a:ext cx="6335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dirty="0">
                <a:ea typeface="宋体" charset="-122"/>
              </a:rPr>
              <a:t>F</a:t>
            </a:r>
            <a:r>
              <a:rPr lang="en-US" altLang="zh-CN" sz="2000" b="1" dirty="0" smtClean="0">
                <a:ea typeface="宋体" charset="-122"/>
              </a:rPr>
              <a:t>(s</a:t>
            </a:r>
            <a:r>
              <a:rPr lang="en-US" altLang="zh-CN" sz="2000" b="1" dirty="0">
                <a:ea typeface="宋体" charset="-122"/>
              </a:rPr>
              <a:t>)</a:t>
            </a:r>
          </a:p>
        </p:txBody>
      </p:sp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6004957" y="5637698"/>
            <a:ext cx="6415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b="1" dirty="0">
                <a:ea typeface="宋体" charset="-122"/>
              </a:rPr>
              <a:t>Y</a:t>
            </a:r>
            <a:r>
              <a:rPr lang="en-US" altLang="zh-CN" sz="2000" b="1" dirty="0" smtClean="0">
                <a:ea typeface="宋体" charset="-122"/>
              </a:rPr>
              <a:t>(s</a:t>
            </a:r>
            <a:r>
              <a:rPr lang="en-US" altLang="zh-CN" sz="2000" b="1" dirty="0">
                <a:ea typeface="宋体" charset="-122"/>
              </a:rPr>
              <a:t>)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Transfer functions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" y="4241036"/>
            <a:ext cx="9905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>
                <a:latin typeface="Arial"/>
                <a:ea typeface="宋体" charset="-122"/>
                <a:cs typeface="Arial"/>
              </a:rPr>
              <a:t>A transfer function is an expression </a:t>
            </a:r>
            <a:r>
              <a:rPr lang="en-US" altLang="zh-CN" sz="2000" dirty="0" smtClean="0">
                <a:latin typeface="Arial"/>
                <a:cs typeface="Arial"/>
              </a:rPr>
              <a:t>that describes a system the s-domain 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that 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relates the output to the 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input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To get to the s-domain we use the Laplace transform 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326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  <p:bldP spid="83977" grpId="0" animBg="1"/>
      <p:bldP spid="83978" grpId="0" animBg="1"/>
      <p:bldP spid="83979" grpId="0" animBg="1"/>
      <p:bldP spid="83980" grpId="0"/>
      <p:bldP spid="83981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990615" y="1952313"/>
          <a:ext cx="896937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24" name="Equation" r:id="rId3" imgW="368300" imgH="457200" progId="Equation.3">
                  <p:embed/>
                </p:oleObj>
              </mc:Choice>
              <mc:Fallback>
                <p:oleObj name="Equation" r:id="rId3" imgW="368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15" y="1952313"/>
                        <a:ext cx="896937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11144" y="950284"/>
            <a:ext cx="5592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Transfer function is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647579"/>
              </p:ext>
            </p:extLst>
          </p:nvPr>
        </p:nvGraphicFramePr>
        <p:xfrm>
          <a:off x="1592445" y="4542805"/>
          <a:ext cx="2255838" cy="177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25" name="Equation" r:id="rId5" imgW="927100" imgH="787400" progId="Equation.3">
                  <p:embed/>
                </p:oleObj>
              </mc:Choice>
              <mc:Fallback>
                <p:oleObj name="Equation" r:id="rId5" imgW="9271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445" y="4542805"/>
                        <a:ext cx="2255838" cy="177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057166"/>
              </p:ext>
            </p:extLst>
          </p:nvPr>
        </p:nvGraphicFramePr>
        <p:xfrm>
          <a:off x="4456308" y="4542805"/>
          <a:ext cx="2471737" cy="174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26" name="Equation" r:id="rId7" imgW="1016000" imgH="774700" progId="Equation.3">
                  <p:embed/>
                </p:oleObj>
              </mc:Choice>
              <mc:Fallback>
                <p:oleObj name="Equation" r:id="rId7" imgW="1016000" imgH="774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308" y="4542805"/>
                        <a:ext cx="2471737" cy="174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Series RLC circuit in the s-domain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2505075" y="1651956"/>
          <a:ext cx="3090862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127" name="Equation" r:id="rId9" imgW="1270000" imgH="774700" progId="Equation.DSMT4">
                  <p:embed/>
                </p:oleObj>
              </mc:Choice>
              <mc:Fallback>
                <p:oleObj name="Equation" r:id="rId9" imgW="1270000" imgH="774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5075" y="1651956"/>
                        <a:ext cx="3090862" cy="174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495263" y="3646785"/>
            <a:ext cx="5592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Cancelling current term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95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3" y="2076443"/>
            <a:ext cx="3556000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82423" y="902817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/>
              <a:buChar char="•"/>
            </a:pP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Consider the mass-spring-damper system shown below: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4134" y="4841141"/>
            <a:ext cx="7734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Describe using differential equation of motion</a:t>
            </a: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Balancing the forces gives: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565400" y="5672138"/>
          <a:ext cx="47529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81" name="Equation" r:id="rId4" imgW="1968500" imgH="419100" progId="Equation.DSMT4">
                  <p:embed/>
                </p:oleObj>
              </mc:Choice>
              <mc:Fallback>
                <p:oleObj name="Equation" r:id="rId4" imgW="1968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65400" y="5672138"/>
                        <a:ext cx="475297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Analysis of </a:t>
            </a:r>
            <a:r>
              <a:rPr lang="en-US" sz="3600" b="1" dirty="0"/>
              <a:t>a simple mechanical system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55417" y="2603923"/>
            <a:ext cx="46313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400" dirty="0" smtClean="0"/>
              <a:t>Use these parameters</a:t>
            </a:r>
          </a:p>
          <a:p>
            <a:pPr lvl="0" algn="l"/>
            <a:r>
              <a:rPr lang="en-US" sz="2400" dirty="0" smtClean="0"/>
              <a:t>M </a:t>
            </a:r>
            <a:r>
              <a:rPr lang="en-US" sz="2400" dirty="0"/>
              <a:t>= 0.5 kg </a:t>
            </a:r>
          </a:p>
          <a:p>
            <a:pPr lvl="0" algn="l"/>
            <a:r>
              <a:rPr lang="en-US" sz="2400" dirty="0"/>
              <a:t>b = 5 N s/m </a:t>
            </a:r>
          </a:p>
          <a:p>
            <a:pPr lvl="0" algn="l"/>
            <a:r>
              <a:rPr lang="en-US" sz="2400" dirty="0"/>
              <a:t>k = 10 N/m </a:t>
            </a:r>
          </a:p>
          <a:p>
            <a:pPr lvl="0" algn="l"/>
            <a:r>
              <a:rPr lang="en-US" sz="2400" dirty="0"/>
              <a:t>F = </a:t>
            </a:r>
            <a:r>
              <a:rPr lang="en-US" sz="2400" dirty="0" smtClean="0"/>
              <a:t>1 </a:t>
            </a:r>
            <a:r>
              <a:rPr lang="en-US" sz="2400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476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 bldLvl="2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8362" y="4654550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The Laplace transform gives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87" y="3555386"/>
            <a:ext cx="3991788" cy="9445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7853" y="2397104"/>
            <a:ext cx="88290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Remember in the general case the Laplace transform of differentials include initial conditions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628650" y="5341938"/>
          <a:ext cx="81438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94" name="Equation" r:id="rId4" imgW="3746500" imgH="469900" progId="Equation.3">
                  <p:embed/>
                </p:oleObj>
              </mc:Choice>
              <mc:Fallback>
                <p:oleObj name="Equation" r:id="rId4" imgW="3746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5341938"/>
                        <a:ext cx="8143875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05803" y="1293072"/>
          <a:ext cx="475297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995" name="Equation" r:id="rId6" imgW="1968500" imgH="419100" progId="Equation.DSMT4">
                  <p:embed/>
                </p:oleObj>
              </mc:Choice>
              <mc:Fallback>
                <p:oleObj name="Equation" r:id="rId6" imgW="1968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5803" y="1293072"/>
                        <a:ext cx="475297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Analysis of </a:t>
            </a:r>
            <a:r>
              <a:rPr lang="en-US" sz="3600" b="1" dirty="0"/>
              <a:t>a simple mechanical system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74134" y="858993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So given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13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86681" y="2427448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Setting initial conditions to zero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87201" y="2862759"/>
          <a:ext cx="48133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85" name="Equation" r:id="rId3" imgW="1993900" imgH="228600" progId="Equation.3">
                  <p:embed/>
                </p:oleObj>
              </mc:Choice>
              <mc:Fallback>
                <p:oleObj name="Equation" r:id="rId3" imgW="199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7201" y="2862759"/>
                        <a:ext cx="48133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05829" y="4813300"/>
            <a:ext cx="543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Use these parameters</a:t>
            </a:r>
          </a:p>
          <a:p>
            <a:pPr lvl="0"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= 0.5 kg </a:t>
            </a:r>
          </a:p>
          <a:p>
            <a:pPr lvl="0"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 = 5 N s/m </a:t>
            </a:r>
          </a:p>
          <a:p>
            <a:pPr lvl="0"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k = 10 N/m </a:t>
            </a:r>
          </a:p>
          <a:p>
            <a:pPr lvl="0"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 =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1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646855"/>
              </p:ext>
            </p:extLst>
          </p:nvPr>
        </p:nvGraphicFramePr>
        <p:xfrm>
          <a:off x="3954710" y="5153451"/>
          <a:ext cx="3373438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86" name="Equation" r:id="rId5" imgW="1397000" imgH="393700" progId="Equation.3">
                  <p:embed/>
                </p:oleObj>
              </mc:Choice>
              <mc:Fallback>
                <p:oleObj name="Equation" r:id="rId5" imgW="1397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710" y="5153451"/>
                        <a:ext cx="3373438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48264" y="898385"/>
            <a:ext cx="88290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So given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495300" y="1358900"/>
          <a:ext cx="8142288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87" name="Equation" r:id="rId7" imgW="3746500" imgH="469900" progId="Equation.3">
                  <p:embed/>
                </p:oleObj>
              </mc:Choice>
              <mc:Fallback>
                <p:oleObj name="Equation" r:id="rId7" imgW="3746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1358900"/>
                        <a:ext cx="8142288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Analysis of </a:t>
            </a:r>
            <a:r>
              <a:rPr lang="en-US" sz="3600" b="1" dirty="0"/>
              <a:t>a simple mechanical system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73113" y="3529013"/>
          <a:ext cx="34639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88" name="Equation" r:id="rId9" imgW="1435100" imgH="419100" progId="Equation.3">
                  <p:embed/>
                </p:oleObj>
              </mc:Choice>
              <mc:Fallback>
                <p:oleObj name="Equation" r:id="rId9" imgW="1435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3113" y="3529013"/>
                        <a:ext cx="3463925" cy="103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363643" y="2864493"/>
          <a:ext cx="312578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89" name="Equation" r:id="rId11" imgW="1295400" imgH="279400" progId="Equation.DSMT4">
                  <p:embed/>
                </p:oleObj>
              </mc:Choice>
              <mc:Fallback>
                <p:oleObj name="Equation" r:id="rId11" imgW="1295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63643" y="2864493"/>
                        <a:ext cx="3125788" cy="674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71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/>
              <a:t>Lecture </a:t>
            </a:r>
            <a:r>
              <a:rPr lang="en-GB" sz="3600" dirty="0" smtClean="0"/>
              <a:t>4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Modelling a DC motor with transfer function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65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4" y="146544"/>
            <a:ext cx="5486400" cy="36528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495300" y="4724400"/>
            <a:ext cx="89154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4378" y="813679"/>
            <a:ext cx="405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Motor torque T</a:t>
            </a:r>
            <a:r>
              <a:rPr lang="en-GB" sz="2000" baseline="-25000" dirty="0">
                <a:latin typeface="Arial"/>
                <a:cs typeface="Arial"/>
              </a:rPr>
              <a:t>m</a:t>
            </a:r>
            <a:r>
              <a:rPr lang="en-GB" sz="2000" dirty="0">
                <a:latin typeface="Arial"/>
                <a:cs typeface="Arial"/>
              </a:rPr>
              <a:t> is given </a:t>
            </a:r>
            <a:r>
              <a:rPr lang="en-GB" sz="2000" dirty="0" smtClean="0">
                <a:latin typeface="Arial"/>
                <a:cs typeface="Arial"/>
              </a:rPr>
              <a:t>by the current multiplied by the torque constant of the motor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48792" y="1919252"/>
          <a:ext cx="1549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32" name="Document" r:id="rId4" imgW="1549400" imgH="495300" progId="Word.Document.12">
                  <p:embed/>
                </p:oleObj>
              </mc:Choice>
              <mc:Fallback>
                <p:oleObj name="Document" r:id="rId4" imgW="15494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792" y="1919252"/>
                        <a:ext cx="1549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13137" y="2531039"/>
            <a:ext cx="37887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Mechanical resisting torque </a:t>
            </a:r>
            <a:r>
              <a:rPr lang="en-GB" sz="2000" dirty="0" err="1">
                <a:latin typeface="Arial"/>
                <a:cs typeface="Arial"/>
              </a:rPr>
              <a:t>T</a:t>
            </a:r>
            <a:r>
              <a:rPr lang="en-GB" sz="2000" baseline="-25000" dirty="0" err="1">
                <a:latin typeface="Arial"/>
                <a:cs typeface="Arial"/>
              </a:rPr>
              <a:t>r</a:t>
            </a:r>
            <a:r>
              <a:rPr lang="en-GB" sz="2000" dirty="0">
                <a:latin typeface="Arial"/>
                <a:cs typeface="Arial"/>
              </a:rPr>
              <a:t> is given </a:t>
            </a:r>
            <a:r>
              <a:rPr lang="en-GB" sz="2000" dirty="0" smtClean="0">
                <a:latin typeface="Arial"/>
                <a:cs typeface="Arial"/>
              </a:rPr>
              <a:t>by inertia and viscous friction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41897"/>
              </p:ext>
            </p:extLst>
          </p:nvPr>
        </p:nvGraphicFramePr>
        <p:xfrm>
          <a:off x="-416085" y="3998074"/>
          <a:ext cx="57277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33" name="Document" r:id="rId6" imgW="5727700" imgH="1054100" progId="Word.Document.12">
                  <p:embed/>
                </p:oleObj>
              </mc:Choice>
              <mc:Fallback>
                <p:oleObj name="Document" r:id="rId6" imgW="5727700" imgH="1054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16085" y="3998074"/>
                        <a:ext cx="5727700" cy="1054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5030961"/>
            <a:ext cx="6486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Therefore equating the two terms gives torque equation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Revision: DC </a:t>
            </a:r>
            <a:r>
              <a:rPr lang="en-US" sz="3600" b="1" dirty="0">
                <a:solidFill>
                  <a:srgbClr val="FF0000"/>
                </a:solidFill>
              </a:rPr>
              <a:t>motor dynamics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936377"/>
              </p:ext>
            </p:extLst>
          </p:nvPr>
        </p:nvGraphicFramePr>
        <p:xfrm>
          <a:off x="213137" y="5514683"/>
          <a:ext cx="31273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34" name="Equation" r:id="rId8" imgW="1320800" imgH="419100" progId="Equation.3">
                  <p:embed/>
                </p:oleObj>
              </mc:Choice>
              <mc:Fallback>
                <p:oleObj name="Equation" r:id="rId8" imgW="1320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3137" y="5514683"/>
                        <a:ext cx="3127375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30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4" y="292638"/>
            <a:ext cx="5486400" cy="3652837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495300" y="4724400"/>
            <a:ext cx="89154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1419" y="1661579"/>
            <a:ext cx="37030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Summing voltages </a:t>
            </a:r>
            <a:r>
              <a:rPr lang="en-GB" sz="2000" dirty="0" smtClean="0">
                <a:latin typeface="Arial"/>
                <a:cs typeface="Arial"/>
              </a:rPr>
              <a:t>around the circuit gives voltage equation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F0000"/>
                </a:solidFill>
              </a:rPr>
              <a:t>Revision: DC motor dynamics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41100" y="2871090"/>
          <a:ext cx="39401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56" name="Equation" r:id="rId4" imgW="1663700" imgH="393700" progId="Equation.3">
                  <p:embed/>
                </p:oleObj>
              </mc:Choice>
              <mc:Fallback>
                <p:oleObj name="Equation" r:id="rId4" imgW="1663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100" y="2871090"/>
                        <a:ext cx="3940175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177800" y="4178300"/>
          <a:ext cx="457041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57" name="Equation" r:id="rId6" imgW="1930400" imgH="393700" progId="Equation.3">
                  <p:embed/>
                </p:oleObj>
              </mc:Choice>
              <mc:Fallback>
                <p:oleObj name="Equation" r:id="rId6" imgW="1930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7800" y="4178300"/>
                        <a:ext cx="4570413" cy="93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14144" y="5317843"/>
          <a:ext cx="4781550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258" name="Equation" r:id="rId8" imgW="2019300" imgH="393700" progId="Equation.3">
                  <p:embed/>
                </p:oleObj>
              </mc:Choice>
              <mc:Fallback>
                <p:oleObj name="Equation" r:id="rId8" imgW="201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4144" y="5317843"/>
                        <a:ext cx="4781550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53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334" y="1412506"/>
            <a:ext cx="9110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>
                <a:latin typeface="Arial"/>
                <a:cs typeface="Arial"/>
              </a:rPr>
              <a:t>Taking Laplace transforms of the differential equations that describe the motor </a:t>
            </a:r>
            <a:r>
              <a:rPr lang="en-GB" sz="2000" dirty="0" smtClean="0">
                <a:latin typeface="Arial"/>
                <a:cs typeface="Arial"/>
              </a:rPr>
              <a:t>mechanical dynamics: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450039"/>
              </p:ext>
            </p:extLst>
          </p:nvPr>
        </p:nvGraphicFramePr>
        <p:xfrm>
          <a:off x="1617963" y="5549091"/>
          <a:ext cx="57277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75" name="Document" r:id="rId3" imgW="5727700" imgH="1155700" progId="Word.Document.12">
                  <p:embed/>
                </p:oleObj>
              </mc:Choice>
              <mc:Fallback>
                <p:oleObj name="Document" r:id="rId3" imgW="5727700" imgH="115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7963" y="5549091"/>
                        <a:ext cx="57277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74134" y="3820071"/>
            <a:ext cx="1526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Becomes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Motor solution </a:t>
            </a:r>
            <a:r>
              <a:rPr lang="en-US" sz="3600" b="1" dirty="0"/>
              <a:t>using Laplace transformations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819098" y="4399400"/>
          <a:ext cx="4168497" cy="600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76" name="Equation" r:id="rId5" imgW="1676400" imgH="241300" progId="Equation.3">
                  <p:embed/>
                </p:oleObj>
              </mc:Choice>
              <mc:Fallback>
                <p:oleObj name="Equation" r:id="rId5" imgW="1676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9098" y="4399400"/>
                        <a:ext cx="4168497" cy="600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268618" y="4416960"/>
          <a:ext cx="25273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77" name="Equation" r:id="rId7" imgW="1016000" imgH="228600" progId="Equation.DSMT4">
                  <p:embed/>
                </p:oleObj>
              </mc:Choice>
              <mc:Fallback>
                <p:oleObj name="Equation" r:id="rId7" imgW="1016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68618" y="4416960"/>
                        <a:ext cx="252730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944572"/>
              </p:ext>
            </p:extLst>
          </p:nvPr>
        </p:nvGraphicFramePr>
        <p:xfrm>
          <a:off x="2655236" y="2571482"/>
          <a:ext cx="312737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9978" name="Equation" r:id="rId9" imgW="1320800" imgH="419100" progId="Equation.3">
                  <p:embed/>
                </p:oleObj>
              </mc:Choice>
              <mc:Fallback>
                <p:oleObj name="Equation" r:id="rId9" imgW="1320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55236" y="2571482"/>
                        <a:ext cx="3127375" cy="99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08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334" y="1412506"/>
            <a:ext cx="9110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>
                <a:latin typeface="Arial"/>
                <a:cs typeface="Arial"/>
              </a:rPr>
              <a:t>Taking Laplace transforms of the differential equations that describe the motor </a:t>
            </a:r>
            <a:r>
              <a:rPr lang="en-GB" sz="2000" dirty="0" smtClean="0">
                <a:latin typeface="Arial"/>
                <a:cs typeface="Arial"/>
              </a:rPr>
              <a:t>voltages: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78452" y="5390450"/>
          <a:ext cx="57277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3" name="Document" r:id="rId3" imgW="5727700" imgH="660400" progId="Word.Document.12">
                  <p:embed/>
                </p:oleObj>
              </mc:Choice>
              <mc:Fallback>
                <p:oleObj name="Document" r:id="rId3" imgW="5727700" imgH="66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8452" y="5390450"/>
                        <a:ext cx="57277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581009" y="3714694"/>
            <a:ext cx="1253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Becomes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Motor solution </a:t>
            </a:r>
            <a:r>
              <a:rPr lang="en-US" sz="3600" b="1" dirty="0"/>
              <a:t>using Laplace transformations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927384" y="4514811"/>
          <a:ext cx="57277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4" name="Document" r:id="rId5" imgW="5727700" imgH="660400" progId="Word.Document.12">
                  <p:embed/>
                </p:oleObj>
              </mc:Choice>
              <mc:Fallback>
                <p:oleObj name="Document" r:id="rId5" imgW="5727700" imgH="660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7384" y="4514811"/>
                        <a:ext cx="5727700" cy="66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491163"/>
              </p:ext>
            </p:extLst>
          </p:nvPr>
        </p:nvGraphicFramePr>
        <p:xfrm>
          <a:off x="2112669" y="2643735"/>
          <a:ext cx="394017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915" name="Equation" r:id="rId7" imgW="1663700" imgH="393700" progId="Equation.3">
                  <p:embed/>
                </p:oleObj>
              </mc:Choice>
              <mc:Fallback>
                <p:oleObj name="Equation" r:id="rId7" imgW="1663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2669" y="2643735"/>
                        <a:ext cx="3940175" cy="931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63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098" y="671715"/>
            <a:ext cx="91101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/>
                <a:cs typeface="Arial"/>
              </a:rPr>
              <a:t>Substituting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97887" y="1133538"/>
          <a:ext cx="3047880" cy="1025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23" name="Equation" r:id="rId3" imgW="1320800" imgH="444500" progId="Equation.3">
                  <p:embed/>
                </p:oleObj>
              </mc:Choice>
              <mc:Fallback>
                <p:oleObj name="Equation" r:id="rId3" imgW="1320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7887" y="1133538"/>
                        <a:ext cx="3047880" cy="1025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702102" y="1269294"/>
            <a:ext cx="54708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400" dirty="0" smtClean="0">
                <a:latin typeface="Arial"/>
                <a:cs typeface="Arial"/>
              </a:rPr>
              <a:t>Into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Motor solution </a:t>
            </a:r>
            <a:r>
              <a:rPr lang="en-US" sz="3600" b="1" dirty="0"/>
              <a:t>using Laplace transformations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08156" y="1118748"/>
          <a:ext cx="5233803" cy="623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24" name="Equation" r:id="rId5" imgW="1917700" imgH="228600" progId="Equation.3">
                  <p:embed/>
                </p:oleObj>
              </mc:Choice>
              <mc:Fallback>
                <p:oleObj name="Equation" r:id="rId5" imgW="1917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156" y="1118748"/>
                        <a:ext cx="5233803" cy="623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61658" y="3125087"/>
          <a:ext cx="7380288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25" name="Equation" r:id="rId7" imgW="2705100" imgH="444500" progId="Equation.DSMT4">
                  <p:embed/>
                </p:oleObj>
              </mc:Choice>
              <mc:Fallback>
                <p:oleObj name="Equation" r:id="rId7" imgW="27051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658" y="3125087"/>
                        <a:ext cx="7380288" cy="1212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67700" y="2308355"/>
            <a:ext cx="6156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and thereby laminating current I(</a:t>
            </a:r>
            <a:r>
              <a:rPr lang="en-GB" sz="2000" dirty="0" smtClean="0">
                <a:latin typeface="Arial"/>
                <a:cs typeface="Arial"/>
              </a:rPr>
              <a:t>s)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76728" y="4691913"/>
          <a:ext cx="6929437" cy="1491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026" name="Equation" r:id="rId9" imgW="2540000" imgH="482600" progId="Equation.3">
                  <p:embed/>
                </p:oleObj>
              </mc:Choice>
              <mc:Fallback>
                <p:oleObj name="Equation" r:id="rId9" imgW="2540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6728" y="4691913"/>
                        <a:ext cx="6929437" cy="1491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33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83006" y="2805991"/>
            <a:ext cx="9906000" cy="107193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2000" dirty="0">
                <a:latin typeface="Arial"/>
                <a:cs typeface="Arial"/>
              </a:rPr>
              <a:t>Given the s-domain input X(s) and output Y(s) the transfer function H(s) is given by the ratio of the output Y(s) to the input X(s</a:t>
            </a:r>
            <a:r>
              <a:rPr lang="en-GB" sz="2000" dirty="0" smtClean="0">
                <a:latin typeface="Arial"/>
                <a:cs typeface="Arial"/>
              </a:rPr>
              <a:t>)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GB" sz="2000" dirty="0" smtClean="0">
                <a:latin typeface="Arial"/>
                <a:cs typeface="Arial"/>
              </a:rPr>
              <a:t>H(s) = Y(s) / X(s)</a:t>
            </a:r>
          </a:p>
          <a:p>
            <a:pPr>
              <a:lnSpc>
                <a:spcPct val="90000"/>
              </a:lnSpc>
            </a:pPr>
            <a:endParaRPr lang="en-GB" sz="20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GB" sz="2000" dirty="0" smtClean="0">
              <a:latin typeface="Arial"/>
              <a:cs typeface="Arial"/>
            </a:endParaRPr>
          </a:p>
          <a:p>
            <a:pPr>
              <a:lnSpc>
                <a:spcPct val="90000"/>
              </a:lnSpc>
            </a:pPr>
            <a:endParaRPr lang="en-GB" sz="2000" dirty="0">
              <a:latin typeface="Arial"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349661" y="1510430"/>
            <a:ext cx="4466659" cy="648255"/>
            <a:chOff x="5695950" y="2057400"/>
            <a:chExt cx="3259687" cy="533400"/>
          </a:xfrm>
        </p:grpSpPr>
        <p:sp>
          <p:nvSpPr>
            <p:cNvPr id="144389" name="Rectangle 5"/>
            <p:cNvSpPr>
              <a:spLocks noChangeArrowheads="1"/>
            </p:cNvSpPr>
            <p:nvPr/>
          </p:nvSpPr>
          <p:spPr bwMode="auto">
            <a:xfrm>
              <a:off x="6851650" y="2057400"/>
              <a:ext cx="990600" cy="5334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zh-CN" sz="2400" i="1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H</a:t>
              </a:r>
              <a:r>
                <a:rPr lang="en-US" altLang="zh-CN" sz="24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(</a:t>
              </a:r>
              <a:r>
                <a:rPr lang="en-US" altLang="zh-CN" sz="2400" i="1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s</a:t>
              </a:r>
              <a:r>
                <a:rPr lang="en-US" altLang="zh-CN" sz="24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)</a:t>
              </a:r>
              <a:endPara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endParaRPr>
            </a:p>
          </p:txBody>
        </p:sp>
        <p:sp>
          <p:nvSpPr>
            <p:cNvPr id="144390" name="Text Box 6"/>
            <p:cNvSpPr txBox="1">
              <a:spLocks noChangeArrowheads="1"/>
            </p:cNvSpPr>
            <p:nvPr/>
          </p:nvSpPr>
          <p:spPr bwMode="auto">
            <a:xfrm>
              <a:off x="5695950" y="2095500"/>
              <a:ext cx="74982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  <a:r>
                <a:rPr lang="en-US" altLang="zh-CN" sz="24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(</a:t>
              </a:r>
              <a:r>
                <a:rPr lang="en-US" altLang="zh-CN" sz="2400" i="1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s</a:t>
              </a:r>
              <a:r>
                <a:rPr lang="en-US" altLang="zh-CN" sz="2400" dirty="0">
                  <a:latin typeface="Times New Roman" pitchFamily="18" charset="0"/>
                  <a:ea typeface="宋体" charset="-122"/>
                  <a:cs typeface="Times New Roman" pitchFamily="18" charset="0"/>
                </a:rPr>
                <a:t>)</a:t>
              </a:r>
            </a:p>
          </p:txBody>
        </p:sp>
        <p:sp>
          <p:nvSpPr>
            <p:cNvPr id="144391" name="Text Box 7"/>
            <p:cNvSpPr txBox="1">
              <a:spLocks noChangeArrowheads="1"/>
            </p:cNvSpPr>
            <p:nvPr/>
          </p:nvSpPr>
          <p:spPr bwMode="auto">
            <a:xfrm>
              <a:off x="8252600" y="2095500"/>
              <a:ext cx="70303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zh-CN" sz="2400" i="1">
                  <a:latin typeface="Times New Roman" pitchFamily="18" charset="0"/>
                  <a:ea typeface="宋体" charset="-122"/>
                  <a:cs typeface="Times New Roman" pitchFamily="18" charset="0"/>
                </a:rPr>
                <a:t>Y</a:t>
              </a:r>
              <a:r>
                <a:rPr lang="en-US" altLang="zh-CN" sz="2400">
                  <a:latin typeface="Times New Roman" pitchFamily="18" charset="0"/>
                  <a:ea typeface="宋体" charset="-122"/>
                  <a:cs typeface="Times New Roman" pitchFamily="18" charset="0"/>
                </a:rPr>
                <a:t>(</a:t>
              </a:r>
              <a:r>
                <a:rPr lang="en-US" altLang="zh-CN" sz="2400" i="1">
                  <a:latin typeface="Times New Roman" pitchFamily="18" charset="0"/>
                  <a:ea typeface="宋体" charset="-122"/>
                  <a:cs typeface="Times New Roman" pitchFamily="18" charset="0"/>
                </a:rPr>
                <a:t>s</a:t>
              </a:r>
              <a:r>
                <a:rPr lang="en-US" altLang="zh-CN" sz="2400">
                  <a:latin typeface="Times New Roman" pitchFamily="18" charset="0"/>
                  <a:ea typeface="宋体" charset="-122"/>
                  <a:cs typeface="Times New Roman" pitchFamily="18" charset="0"/>
                </a:rPr>
                <a:t>)</a:t>
              </a:r>
            </a:p>
          </p:txBody>
        </p:sp>
        <p:cxnSp>
          <p:nvCxnSpPr>
            <p:cNvPr id="144392" name="AutoShape 8"/>
            <p:cNvCxnSpPr>
              <a:cxnSpLocks noChangeShapeType="1"/>
              <a:stCxn id="144390" idx="3"/>
              <a:endCxn id="144389" idx="1"/>
            </p:cNvCxnSpPr>
            <p:nvPr/>
          </p:nvCxnSpPr>
          <p:spPr bwMode="auto">
            <a:xfrm>
              <a:off x="6445779" y="2324100"/>
              <a:ext cx="405871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  <p:cxnSp>
          <p:nvCxnSpPr>
            <p:cNvPr id="144393" name="AutoShape 9"/>
            <p:cNvCxnSpPr>
              <a:cxnSpLocks noChangeShapeType="1"/>
              <a:stCxn id="144389" idx="3"/>
              <a:endCxn id="144391" idx="1"/>
            </p:cNvCxnSpPr>
            <p:nvPr/>
          </p:nvCxnSpPr>
          <p:spPr bwMode="auto">
            <a:xfrm>
              <a:off x="7842250" y="2324100"/>
              <a:ext cx="410350" cy="22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</p:cxnSp>
      </p:grpSp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Transfer functions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75550" y="795919"/>
            <a:ext cx="9906000" cy="456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Consider a system in the s-domain with input X(s) and output Y(s)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GB" sz="2000" dirty="0" smtClean="0">
              <a:latin typeface="Arial"/>
              <a:cs typeface="Arial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GB" sz="2000" dirty="0" smtClean="0">
              <a:latin typeface="Arial"/>
              <a:cs typeface="Arial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GB" sz="2000" dirty="0" smtClean="0">
              <a:latin typeface="Arial"/>
              <a:cs typeface="Arial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GB" sz="2000" dirty="0">
              <a:latin typeface="Arial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83006" y="4071832"/>
            <a:ext cx="9906000" cy="10917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The output of the system can Y(s) therefore be found by multiplying the input X(s) with the transfer function H(s)</a:t>
            </a:r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Font typeface="Arial"/>
              <a:buNone/>
            </a:pPr>
            <a:r>
              <a:rPr lang="en-GB" sz="2000" dirty="0">
                <a:latin typeface="Arial"/>
                <a:cs typeface="Arial"/>
              </a:rPr>
              <a:t>Y</a:t>
            </a:r>
            <a:r>
              <a:rPr lang="en-GB" sz="2000" dirty="0" smtClean="0">
                <a:latin typeface="Arial"/>
                <a:cs typeface="Arial"/>
              </a:rPr>
              <a:t>(s) = X(s)H(s)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75550" y="5342882"/>
            <a:ext cx="9730450" cy="150050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en-GB" sz="2000" dirty="0" smtClean="0">
                <a:latin typeface="Arial"/>
                <a:cs typeface="Arial"/>
              </a:rPr>
              <a:t>For example, if the input signal is a step then</a:t>
            </a:r>
          </a:p>
          <a:p>
            <a:pPr marL="0" indent="0" algn="ctr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en-GB" sz="2000" dirty="0" smtClean="0">
                <a:latin typeface="Arial"/>
                <a:cs typeface="Arial"/>
              </a:rPr>
              <a:t>X(s</a:t>
            </a:r>
            <a:r>
              <a:rPr lang="en-GB" sz="2000" dirty="0">
                <a:latin typeface="Arial"/>
                <a:cs typeface="Arial"/>
              </a:rPr>
              <a:t>) = </a:t>
            </a:r>
            <a:r>
              <a:rPr lang="en-GB" sz="2000" dirty="0" smtClean="0">
                <a:latin typeface="Arial"/>
                <a:cs typeface="Arial"/>
              </a:rPr>
              <a:t>1/s</a:t>
            </a:r>
          </a:p>
          <a:p>
            <a:pPr marL="0" indent="0" fontAlgn="auto">
              <a:lnSpc>
                <a:spcPct val="110000"/>
              </a:lnSpc>
              <a:spcAft>
                <a:spcPts val="0"/>
              </a:spcAft>
              <a:buNone/>
            </a:pPr>
            <a:r>
              <a:rPr lang="en-GB" sz="2000" dirty="0" smtClean="0">
                <a:latin typeface="Arial"/>
                <a:cs typeface="Arial"/>
              </a:rPr>
              <a:t>Therefore in this case</a:t>
            </a:r>
          </a:p>
          <a:p>
            <a:pPr marL="0" indent="0" algn="ctr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en-GB" sz="2000" dirty="0">
                <a:latin typeface="Arial"/>
                <a:cs typeface="Arial"/>
              </a:rPr>
              <a:t>Y</a:t>
            </a:r>
            <a:r>
              <a:rPr lang="en-GB" sz="2000" dirty="0" smtClean="0">
                <a:latin typeface="Arial"/>
                <a:cs typeface="Arial"/>
              </a:rPr>
              <a:t>(s) = H(s)/s</a:t>
            </a:r>
          </a:p>
        </p:txBody>
      </p:sp>
    </p:spTree>
    <p:extLst>
      <p:ext uri="{BB962C8B-B14F-4D97-AF65-F5344CB8AC3E}">
        <p14:creationId xmlns:p14="http://schemas.microsoft.com/office/powerpoint/2010/main" val="158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bldLvl="2"/>
      <p:bldP spid="12" grpId="0" build="p" bldLvl="2"/>
      <p:bldP spid="13" grpId="0" build="p" bldLvl="2"/>
      <p:bldP spid="14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6368" y="2342762"/>
            <a:ext cx="3661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setting </a:t>
            </a:r>
            <a:r>
              <a:rPr lang="en-GB" sz="2000" dirty="0" err="1">
                <a:latin typeface="Arial"/>
                <a:cs typeface="Arial"/>
              </a:rPr>
              <a:t>K</a:t>
            </a:r>
            <a:r>
              <a:rPr lang="en-GB" sz="2000" baseline="-25000" dirty="0" err="1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 = </a:t>
            </a:r>
            <a:r>
              <a:rPr lang="en-GB" sz="2000" dirty="0" err="1">
                <a:latin typeface="Arial"/>
                <a:cs typeface="Arial"/>
              </a:rPr>
              <a:t>K</a:t>
            </a:r>
            <a:r>
              <a:rPr lang="en-GB" sz="2000" baseline="-25000" dirty="0" err="1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= K gives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88635" y="5655136"/>
          <a:ext cx="5080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47" name="Document" r:id="rId3" imgW="5080000" imgH="1066800" progId="Word.Document.12">
                  <p:embed/>
                </p:oleObj>
              </mc:Choice>
              <mc:Fallback>
                <p:oleObj name="Document" r:id="rId3" imgW="50800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635" y="5655136"/>
                        <a:ext cx="50800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Motor solution </a:t>
            </a:r>
            <a:r>
              <a:rPr lang="en-US" sz="3600" b="1" dirty="0"/>
              <a:t>using Laplace transformations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282744"/>
              </p:ext>
            </p:extLst>
          </p:nvPr>
        </p:nvGraphicFramePr>
        <p:xfrm>
          <a:off x="1130457" y="1091523"/>
          <a:ext cx="5699446" cy="1271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48" name="Equation" r:id="rId5" imgW="2387600" imgH="469900" progId="Equation.DSMT4">
                  <p:embed/>
                </p:oleObj>
              </mc:Choice>
              <mc:Fallback>
                <p:oleObj name="Equation" r:id="rId5" imgW="2387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0457" y="1091523"/>
                        <a:ext cx="5699446" cy="1271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02943" y="817041"/>
            <a:ext cx="3661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So 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2449104"/>
              </p:ext>
            </p:extLst>
          </p:nvPr>
        </p:nvGraphicFramePr>
        <p:xfrm>
          <a:off x="1199379" y="2865063"/>
          <a:ext cx="5561601" cy="124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49" name="Equation" r:id="rId7" imgW="2311400" imgH="457200" progId="Equation.3">
                  <p:embed/>
                </p:oleObj>
              </mc:Choice>
              <mc:Fallback>
                <p:oleObj name="Equation" r:id="rId7" imgW="23114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99379" y="2865063"/>
                        <a:ext cx="5561601" cy="1246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384835"/>
              </p:ext>
            </p:extLst>
          </p:nvPr>
        </p:nvGraphicFramePr>
        <p:xfrm>
          <a:off x="1138055" y="4499413"/>
          <a:ext cx="5622925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050" name="Equation" r:id="rId9" imgW="2336800" imgH="406400" progId="Equation.DSMT4">
                  <p:embed/>
                </p:oleObj>
              </mc:Choice>
              <mc:Fallback>
                <p:oleObj name="Equation" r:id="rId9" imgW="23368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8055" y="4499413"/>
                        <a:ext cx="5622925" cy="1106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602943" y="3974331"/>
            <a:ext cx="3661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f</a:t>
            </a:r>
            <a:r>
              <a:rPr lang="en-GB" sz="2000" dirty="0" smtClean="0">
                <a:latin typeface="Arial"/>
                <a:cs typeface="Arial"/>
              </a:rPr>
              <a:t>actoring out 1/K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132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3" y="292636"/>
            <a:ext cx="5486400" cy="36528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882229"/>
              </p:ext>
            </p:extLst>
          </p:nvPr>
        </p:nvGraphicFramePr>
        <p:xfrm>
          <a:off x="789517" y="3748440"/>
          <a:ext cx="4622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899" name="Document" r:id="rId4" imgW="4622800" imgH="1066800" progId="Word.Document.12">
                  <p:embed/>
                </p:oleObj>
              </mc:Choice>
              <mc:Fallback>
                <p:oleObj name="Document" r:id="rId4" imgW="4622800" imgH="1066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9517" y="3748440"/>
                        <a:ext cx="462280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74134" y="1617015"/>
            <a:ext cx="33146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dirty="0" smtClean="0">
                <a:latin typeface="Arial"/>
                <a:cs typeface="Arial"/>
              </a:rPr>
              <a:t>esult </a:t>
            </a:r>
            <a:r>
              <a:rPr lang="en-GB" sz="2000" dirty="0">
                <a:latin typeface="Arial"/>
                <a:cs typeface="Arial"/>
              </a:rPr>
              <a:t>of a transfer response output position for a DC electric motor given its input </a:t>
            </a:r>
            <a:r>
              <a:rPr lang="en-GB" sz="2000" dirty="0" smtClean="0">
                <a:latin typeface="Arial"/>
                <a:cs typeface="Arial"/>
              </a:rPr>
              <a:t>voltage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3617" y="5057914"/>
            <a:ext cx="87164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Can differentiate </a:t>
            </a:r>
            <a:r>
              <a:rPr lang="en-GB" sz="2000" dirty="0">
                <a:latin typeface="Arial"/>
                <a:cs typeface="Arial"/>
              </a:rPr>
              <a:t>this expression to get the transfer function for </a:t>
            </a:r>
            <a:r>
              <a:rPr lang="en-GB" sz="2000" dirty="0" smtClean="0">
                <a:latin typeface="Arial"/>
                <a:cs typeface="Arial"/>
              </a:rPr>
              <a:t>speed by multiplying by the transfer function of a differentiator (=s)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903817" y="5765800"/>
          <a:ext cx="45085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900" name="Document" r:id="rId6" imgW="4508500" imgH="1092200" progId="Word.Document.12">
                  <p:embed/>
                </p:oleObj>
              </mc:Choice>
              <mc:Fallback>
                <p:oleObj name="Document" r:id="rId6" imgW="45085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03817" y="5765800"/>
                        <a:ext cx="45085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Motor transfer function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3675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185" y="1368781"/>
            <a:ext cx="82647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Expand </a:t>
            </a:r>
            <a:r>
              <a:rPr lang="en-GB" sz="2000" dirty="0">
                <a:latin typeface="Arial"/>
                <a:cs typeface="Arial"/>
              </a:rPr>
              <a:t>the expressing into powers of s so can be directly used with </a:t>
            </a:r>
            <a:r>
              <a:rPr lang="en-GB" sz="2000" dirty="0" err="1">
                <a:latin typeface="Arial"/>
                <a:cs typeface="Arial"/>
              </a:rPr>
              <a:t>Matlab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solidFill>
                  <a:srgbClr val="3333FF"/>
                </a:solidFill>
                <a:latin typeface="Arial"/>
                <a:cs typeface="Arial"/>
              </a:rPr>
              <a:t>tf</a:t>
            </a:r>
            <a:r>
              <a:rPr lang="en-GB" sz="2000" dirty="0">
                <a:latin typeface="Arial"/>
                <a:cs typeface="Arial"/>
              </a:rPr>
              <a:t> function. 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85283" y="2636838"/>
          <a:ext cx="45085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23" name="Document" r:id="rId3" imgW="4508500" imgH="1092200" progId="Word.Document.12">
                  <p:embed/>
                </p:oleObj>
              </mc:Choice>
              <mc:Fallback>
                <p:oleObj name="Document" r:id="rId3" imgW="4508500" imgH="1092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5283" y="2636838"/>
                        <a:ext cx="45085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25500" y="4725988"/>
          <a:ext cx="56134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24" name="Document" r:id="rId5" imgW="5613400" imgH="1155700" progId="Word.Document.12">
                  <p:embed/>
                </p:oleObj>
              </mc:Choice>
              <mc:Fallback>
                <p:oleObj name="Document" r:id="rId5" imgW="5613400" imgH="1155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25500" y="4725988"/>
                        <a:ext cx="56134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39184" y="3889099"/>
            <a:ext cx="1348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Becomes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Simulink model simulation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80708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4" y="1591733"/>
            <a:ext cx="7162801" cy="5266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032377" y="1174172"/>
            <a:ext cx="43361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/>
                <a:cs typeface="Arial"/>
              </a:rPr>
              <a:t>R </a:t>
            </a:r>
            <a:r>
              <a:rPr lang="en-GB" sz="2000" dirty="0">
                <a:latin typeface="Arial"/>
                <a:cs typeface="Arial"/>
              </a:rPr>
              <a:t>= 8.152 </a:t>
            </a:r>
            <a:r>
              <a:rPr lang="en-GB" sz="2000" dirty="0" err="1">
                <a:latin typeface="Arial"/>
                <a:cs typeface="Arial"/>
              </a:rPr>
              <a:t>Ω</a:t>
            </a:r>
            <a:r>
              <a:rPr lang="en-GB" sz="2000" dirty="0">
                <a:latin typeface="Arial"/>
                <a:cs typeface="Arial"/>
              </a:rPr>
              <a:t>		</a:t>
            </a:r>
            <a:endParaRPr lang="en-US" sz="2000" dirty="0">
              <a:latin typeface="Arial"/>
              <a:cs typeface="Arial"/>
            </a:endParaRPr>
          </a:p>
          <a:p>
            <a:pPr lvl="0" algn="l"/>
            <a:r>
              <a:rPr lang="en-GB" sz="2000" dirty="0">
                <a:latin typeface="Arial"/>
                <a:cs typeface="Arial"/>
              </a:rPr>
              <a:t>L = 3.252 </a:t>
            </a:r>
            <a:r>
              <a:rPr lang="en-GB" sz="2000" dirty="0" err="1">
                <a:latin typeface="Arial"/>
                <a:cs typeface="Arial"/>
              </a:rPr>
              <a:t>mH</a:t>
            </a:r>
            <a:endParaRPr lang="en-US" sz="2000" dirty="0">
              <a:latin typeface="Arial"/>
              <a:cs typeface="Arial"/>
            </a:endParaRPr>
          </a:p>
          <a:p>
            <a:pPr lvl="0" algn="l"/>
            <a:r>
              <a:rPr lang="en-GB" sz="2000" dirty="0">
                <a:latin typeface="Arial"/>
                <a:cs typeface="Arial"/>
              </a:rPr>
              <a:t>J = 0.04248 kg.m2</a:t>
            </a:r>
            <a:endParaRPr lang="en-US" sz="2000" dirty="0">
              <a:latin typeface="Arial"/>
              <a:cs typeface="Arial"/>
            </a:endParaRPr>
          </a:p>
          <a:p>
            <a:pPr lvl="0" algn="l"/>
            <a:r>
              <a:rPr lang="en-GB" sz="2000" dirty="0">
                <a:latin typeface="Arial"/>
                <a:cs typeface="Arial"/>
              </a:rPr>
              <a:t>b = 0  </a:t>
            </a:r>
            <a:endParaRPr lang="en-US" sz="2000" dirty="0">
              <a:latin typeface="Arial"/>
              <a:cs typeface="Arial"/>
            </a:endParaRPr>
          </a:p>
          <a:p>
            <a:pPr lvl="0" algn="l"/>
            <a:r>
              <a:rPr lang="en-GB" sz="2000" dirty="0" err="1">
                <a:latin typeface="Arial"/>
                <a:cs typeface="Arial"/>
              </a:rPr>
              <a:t>K</a:t>
            </a:r>
            <a:r>
              <a:rPr lang="en-GB" sz="2000" baseline="-25000" dirty="0" err="1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 = 53.965 </a:t>
            </a:r>
            <a:r>
              <a:rPr lang="en-GB" sz="2000" dirty="0" err="1">
                <a:latin typeface="Arial"/>
                <a:cs typeface="Arial"/>
              </a:rPr>
              <a:t>N.m</a:t>
            </a:r>
            <a:r>
              <a:rPr lang="en-GB" sz="2000" dirty="0">
                <a:latin typeface="Arial"/>
                <a:cs typeface="Arial"/>
              </a:rPr>
              <a:t>/A</a:t>
            </a:r>
            <a:endParaRPr lang="en-US" sz="2000" dirty="0">
              <a:latin typeface="Arial"/>
              <a:cs typeface="Arial"/>
            </a:endParaRPr>
          </a:p>
          <a:p>
            <a:pPr lvl="0" algn="l"/>
            <a:r>
              <a:rPr lang="en-GB" sz="2000" dirty="0" err="1">
                <a:latin typeface="Arial"/>
                <a:cs typeface="Arial"/>
              </a:rPr>
              <a:t>K</a:t>
            </a:r>
            <a:r>
              <a:rPr lang="en-GB" sz="2000" baseline="-25000" dirty="0" err="1">
                <a:latin typeface="Arial"/>
                <a:cs typeface="Arial"/>
              </a:rPr>
              <a:t>e</a:t>
            </a:r>
            <a:r>
              <a:rPr lang="en-GB" sz="2000" dirty="0">
                <a:latin typeface="Arial"/>
                <a:cs typeface="Arial"/>
              </a:rPr>
              <a:t> = 53.965 V/rad/sec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23039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smtClean="0"/>
              <a:t>Use real motor </a:t>
            </a:r>
            <a:r>
              <a:rPr lang="en-GB" sz="2000" dirty="0"/>
              <a:t>parameter </a:t>
            </a:r>
            <a:r>
              <a:rPr lang="en-GB" sz="2000" dirty="0">
                <a:latin typeface="Arial"/>
                <a:cs typeface="Arial"/>
              </a:rPr>
              <a:t>values</a:t>
            </a:r>
            <a:r>
              <a:rPr lang="en-GB" sz="2000" dirty="0"/>
              <a:t>: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Use Matlab to calculate Simulink </a:t>
            </a:r>
            <a:r>
              <a:rPr lang="en-US" sz="3600" b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2295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08 at 10.02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087966"/>
            <a:ext cx="7886700" cy="520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251" y="2262204"/>
            <a:ext cx="20985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Excite circuit with a step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3837" y="833215"/>
            <a:ext cx="24341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Use multiplexers to joint step and output signals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7508875" y="3742271"/>
            <a:ext cx="20173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Display outputs using scopes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Building </a:t>
            </a:r>
            <a:r>
              <a:rPr lang="en-US" sz="3600" b="1" dirty="0"/>
              <a:t>the Simulink model simulation</a:t>
            </a:r>
          </a:p>
        </p:txBody>
      </p:sp>
    </p:spTree>
    <p:extLst>
      <p:ext uri="{BB962C8B-B14F-4D97-AF65-F5344CB8AC3E}">
        <p14:creationId xmlns:p14="http://schemas.microsoft.com/office/powerpoint/2010/main" val="17403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2-08 at 10.02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087966"/>
            <a:ext cx="7886700" cy="520700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37" y="1204383"/>
            <a:ext cx="4137765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41300" y="1023035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Use real motor parameter values in transfer </a:t>
            </a:r>
            <a:r>
              <a:rPr lang="en-GB" sz="2000" dirty="0" smtClean="0">
                <a:latin typeface="Arial"/>
                <a:cs typeface="Arial"/>
              </a:rPr>
              <a:t>function</a:t>
            </a:r>
            <a:endParaRPr lang="en-GB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GB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Enter transfer function parameters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931142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  <a:latin typeface="Arial"/>
                <a:cs typeface="Arial"/>
              </a:rPr>
              <a:t>Better to use Matlab </a:t>
            </a:r>
            <a:r>
              <a:rPr lang="en-GB" dirty="0">
                <a:solidFill>
                  <a:srgbClr val="FF0000"/>
                </a:solidFill>
                <a:latin typeface="Arial"/>
                <a:cs typeface="Arial"/>
              </a:rPr>
              <a:t>to compute values </a:t>
            </a:r>
            <a:r>
              <a:rPr lang="en-GB" dirty="0" smtClean="0">
                <a:solidFill>
                  <a:srgbClr val="FF0000"/>
                </a:solidFill>
                <a:latin typeface="Arial"/>
                <a:cs typeface="Arial"/>
              </a:rPr>
              <a:t> in workspace and refer to them here is Simulink</a:t>
            </a:r>
          </a:p>
          <a:p>
            <a:pPr marL="342900" indent="-342900" algn="l">
              <a:buFont typeface="Arial"/>
              <a:buChar char="•"/>
            </a:pPr>
            <a:r>
              <a:rPr lang="en-GB" dirty="0" smtClean="0">
                <a:solidFill>
                  <a:srgbClr val="FF0000"/>
                </a:solidFill>
                <a:latin typeface="Arial"/>
                <a:cs typeface="Arial"/>
              </a:rPr>
              <a:t>Makes it easy to change values without having to update numerical values</a:t>
            </a:r>
            <a:endParaRPr lang="en-GB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303020" y="4011930"/>
            <a:ext cx="4846320" cy="184023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303020" y="4994910"/>
            <a:ext cx="4846320" cy="85725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33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936" y="1083734"/>
            <a:ext cx="5269125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04801" y="6027007"/>
            <a:ext cx="9211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>
                <a:latin typeface="Arial"/>
                <a:cs typeface="Arial"/>
              </a:rPr>
              <a:t>The speed plot when zoomed in will look like this. </a:t>
            </a:r>
            <a:endParaRPr lang="en-GB" sz="2000" dirty="0" smtClean="0">
              <a:latin typeface="Arial"/>
              <a:cs typeface="Arial"/>
            </a:endParaRPr>
          </a:p>
          <a:p>
            <a:pPr algn="l"/>
            <a:r>
              <a:rPr lang="en-GB" sz="2000" dirty="0" smtClean="0">
                <a:latin typeface="Arial"/>
                <a:cs typeface="Arial"/>
              </a:rPr>
              <a:t>Angular velocity </a:t>
            </a:r>
            <a:r>
              <a:rPr lang="en-GB" sz="2000" dirty="0">
                <a:latin typeface="Arial"/>
                <a:cs typeface="Arial"/>
              </a:rPr>
              <a:t>settles time is about 4ms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Examine angular speed </a:t>
            </a:r>
            <a:r>
              <a:rPr lang="en-US" sz="3600" b="1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88561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1" y="6027007"/>
            <a:ext cx="92117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Shows linear increase in angular position when step function activated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134" y="1236134"/>
            <a:ext cx="5510742" cy="472228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Examine angular position plot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317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9950" y="1294676"/>
            <a:ext cx="81237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It is easy to generate </a:t>
            </a:r>
            <a:r>
              <a:rPr lang="en-GB" sz="2000" dirty="0">
                <a:latin typeface="Arial"/>
                <a:cs typeface="Arial"/>
              </a:rPr>
              <a:t>a Bode plot of </a:t>
            </a:r>
            <a:r>
              <a:rPr lang="en-GB" sz="2000" dirty="0" smtClean="0">
                <a:latin typeface="Arial"/>
                <a:cs typeface="Arial"/>
              </a:rPr>
              <a:t>transfer </a:t>
            </a:r>
            <a:r>
              <a:rPr lang="en-GB" sz="2000" dirty="0">
                <a:latin typeface="Arial"/>
                <a:cs typeface="Arial"/>
              </a:rPr>
              <a:t>functions</a:t>
            </a:r>
            <a:r>
              <a:rPr lang="en-GB" sz="2000" dirty="0" smtClean="0">
                <a:latin typeface="Arial"/>
                <a:cs typeface="Arial"/>
              </a:rPr>
              <a:t>.</a:t>
            </a:r>
          </a:p>
          <a:p>
            <a:pPr marL="285750" lvl="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We can use the </a:t>
            </a:r>
            <a:r>
              <a:rPr lang="en-GB" sz="2000" dirty="0" err="1" smtClean="0">
                <a:latin typeface="Arial"/>
                <a:cs typeface="Arial"/>
              </a:rPr>
              <a:t>Matlab</a:t>
            </a:r>
            <a:r>
              <a:rPr lang="en-GB" sz="2000" dirty="0" smtClean="0">
                <a:latin typeface="Arial"/>
                <a:cs typeface="Arial"/>
              </a:rPr>
              <a:t> </a:t>
            </a:r>
            <a:r>
              <a:rPr lang="en-GB" sz="2000" dirty="0" smtClean="0">
                <a:solidFill>
                  <a:srgbClr val="3333FF"/>
                </a:solidFill>
                <a:latin typeface="Arial"/>
                <a:cs typeface="Arial"/>
              </a:rPr>
              <a:t>bode</a:t>
            </a:r>
            <a:r>
              <a:rPr lang="en-GB" sz="2000" dirty="0" smtClean="0">
                <a:latin typeface="Arial"/>
                <a:cs typeface="Arial"/>
              </a:rPr>
              <a:t> function</a:t>
            </a:r>
          </a:p>
          <a:p>
            <a:pPr marL="285750" lvl="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This plots the amplitude and phase response of the transfer function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67"/>
          <a:stretch/>
        </p:blipFill>
        <p:spPr bwMode="auto">
          <a:xfrm>
            <a:off x="1189779" y="3149601"/>
            <a:ext cx="7141422" cy="20034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Bode plots of the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1399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313" y="1220473"/>
            <a:ext cx="7158355" cy="54512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Bode plots of the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5651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899783" y="2092417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H1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209029" y="2141325"/>
            <a:ext cx="74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13" name="AutoShape 8"/>
          <p:cNvCxnSpPr>
            <a:cxnSpLocks noChangeShapeType="1"/>
            <a:stCxn id="11" idx="3"/>
            <a:endCxn id="10" idx="1"/>
          </p:cNvCxnSpPr>
          <p:nvPr/>
        </p:nvCxnSpPr>
        <p:spPr bwMode="auto">
          <a:xfrm flipV="1">
            <a:off x="1958858" y="2359117"/>
            <a:ext cx="940925" cy="10808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054011" y="2108096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H2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7150355" y="2143963"/>
            <a:ext cx="703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23" name="AutoShape 8"/>
          <p:cNvCxnSpPr>
            <a:cxnSpLocks noChangeShapeType="1"/>
            <a:stCxn id="10" idx="3"/>
            <a:endCxn id="20" idx="1"/>
          </p:cNvCxnSpPr>
          <p:nvPr/>
        </p:nvCxnSpPr>
        <p:spPr bwMode="auto">
          <a:xfrm>
            <a:off x="3890383" y="2359117"/>
            <a:ext cx="1163628" cy="15679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4" name="AutoShape 9"/>
          <p:cNvCxnSpPr>
            <a:cxnSpLocks noChangeShapeType="1"/>
            <a:stCxn id="20" idx="3"/>
            <a:endCxn id="22" idx="1"/>
          </p:cNvCxnSpPr>
          <p:nvPr/>
        </p:nvCxnSpPr>
        <p:spPr bwMode="auto">
          <a:xfrm>
            <a:off x="6044611" y="2374796"/>
            <a:ext cx="1105744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Transfer functions in series</a:t>
            </a:r>
            <a:endParaRPr lang="en-US" sz="3600" b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0" y="610641"/>
            <a:ext cx="9906000" cy="198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We can use block diagrams to pictorially expresses flows and relationships between elements in system represented by their transfer functions</a:t>
            </a:r>
          </a:p>
          <a:p>
            <a:pPr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Such signal flow graphs can often be simplify using simple rules</a:t>
            </a:r>
          </a:p>
          <a:p>
            <a:pPr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Consider two blocks in series</a:t>
            </a:r>
            <a:endParaRPr lang="en-GB" sz="2000" dirty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</a:pPr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4131398" y="1764102"/>
            <a:ext cx="6815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8698" y="2892039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dirty="0" smtClean="0">
                <a:latin typeface="Arial"/>
                <a:cs typeface="Arial"/>
              </a:rPr>
              <a:t>Looking at midpoint we </a:t>
            </a:r>
            <a:r>
              <a:rPr lang="en-GB" smtClean="0">
                <a:latin typeface="Arial"/>
                <a:cs typeface="Arial"/>
              </a:rPr>
              <a:t>see that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6456" y="3249364"/>
            <a:ext cx="184537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dirty="0" smtClean="0">
                <a:latin typeface="Arial"/>
                <a:cs typeface="Arial"/>
              </a:rPr>
              <a:t>Z(s</a:t>
            </a:r>
            <a:r>
              <a:rPr lang="en-GB" dirty="0">
                <a:latin typeface="Arial"/>
                <a:cs typeface="Arial"/>
              </a:rPr>
              <a:t>) = </a:t>
            </a:r>
            <a:r>
              <a:rPr lang="en-GB" dirty="0" smtClean="0">
                <a:latin typeface="Arial"/>
                <a:cs typeface="Arial"/>
              </a:rPr>
              <a:t>X(s)H1(s</a:t>
            </a:r>
            <a:r>
              <a:rPr lang="en-GB" dirty="0">
                <a:latin typeface="Arial"/>
                <a:cs typeface="Arial"/>
              </a:rPr>
              <a:t>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86456" y="3675355"/>
            <a:ext cx="184537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dirty="0">
                <a:latin typeface="Arial"/>
                <a:cs typeface="Arial"/>
              </a:rPr>
              <a:t>Y</a:t>
            </a:r>
            <a:r>
              <a:rPr lang="en-GB" dirty="0" smtClean="0">
                <a:latin typeface="Arial"/>
                <a:cs typeface="Arial"/>
              </a:rPr>
              <a:t>(s</a:t>
            </a:r>
            <a:r>
              <a:rPr lang="en-GB" dirty="0">
                <a:latin typeface="Arial"/>
                <a:cs typeface="Arial"/>
              </a:rPr>
              <a:t>) = </a:t>
            </a:r>
            <a:r>
              <a:rPr lang="en-GB" dirty="0" smtClean="0">
                <a:latin typeface="Arial"/>
                <a:cs typeface="Arial"/>
              </a:rPr>
              <a:t>Z(s)H2(s</a:t>
            </a:r>
            <a:r>
              <a:rPr lang="en-GB" dirty="0">
                <a:latin typeface="Arial"/>
                <a:cs typeface="Arial"/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97915" y="4123932"/>
            <a:ext cx="242245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dirty="0" smtClean="0">
                <a:latin typeface="Arial"/>
                <a:cs typeface="Arial"/>
              </a:rPr>
              <a:t>Y(s</a:t>
            </a:r>
            <a:r>
              <a:rPr lang="en-GB" dirty="0">
                <a:latin typeface="Arial"/>
                <a:cs typeface="Arial"/>
              </a:rPr>
              <a:t>) = </a:t>
            </a:r>
            <a:r>
              <a:rPr lang="en-GB" dirty="0" smtClean="0">
                <a:latin typeface="Arial"/>
                <a:cs typeface="Arial"/>
              </a:rPr>
              <a:t>X(s)H1(s)H2(s</a:t>
            </a:r>
            <a:r>
              <a:rPr lang="en-GB" dirty="0">
                <a:latin typeface="Arial"/>
                <a:cs typeface="Arial"/>
              </a:rPr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3111" y="3754600"/>
            <a:ext cx="1184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dirty="0" smtClean="0">
                <a:latin typeface="Arial"/>
                <a:cs typeface="Arial"/>
              </a:rPr>
              <a:t>Therefore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810108" y="5549392"/>
            <a:ext cx="74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26" name="AutoShape 8"/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2559937" y="5777992"/>
            <a:ext cx="1249093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3809030" y="5511292"/>
            <a:ext cx="1748357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H1(s)H2</a:t>
            </a:r>
            <a:r>
              <a:rPr lang="en-US" altLang="zh-CN" sz="240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smtClean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454961" y="5549923"/>
            <a:ext cx="703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30" name="AutoShape 9"/>
          <p:cNvCxnSpPr>
            <a:cxnSpLocks noChangeShapeType="1"/>
            <a:endCxn id="28" idx="1"/>
          </p:cNvCxnSpPr>
          <p:nvPr/>
        </p:nvCxnSpPr>
        <p:spPr bwMode="auto">
          <a:xfrm>
            <a:off x="5557387" y="5777992"/>
            <a:ext cx="897574" cy="2764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308698" y="4625616"/>
            <a:ext cx="9265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So we can represent H1(s) and H2(s) in series by a single block with a transfer function equal to their product H1(s)H2(2)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4550" y="6417309"/>
            <a:ext cx="5828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2000" smtClean="0">
                <a:latin typeface="Arial"/>
                <a:cs typeface="Arial"/>
              </a:rPr>
              <a:t>This result generalized </a:t>
            </a:r>
            <a:r>
              <a:rPr lang="en-GB" sz="2000" dirty="0" smtClean="0">
                <a:latin typeface="Arial"/>
                <a:cs typeface="Arial"/>
              </a:rPr>
              <a:t>to multiple blocks </a:t>
            </a:r>
            <a:r>
              <a:rPr lang="en-GB" sz="2000" smtClean="0">
                <a:latin typeface="Arial"/>
                <a:cs typeface="Arial"/>
              </a:rPr>
              <a:t>in series</a:t>
            </a:r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849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2" grpId="0"/>
      <p:bldP spid="14" grpId="0" uiExpand="1" build="p"/>
      <p:bldP spid="15" grpId="0"/>
      <p:bldP spid="4" grpId="0"/>
      <p:bldP spid="5" grpId="0"/>
      <p:bldP spid="17" grpId="0"/>
      <p:bldP spid="18" grpId="0"/>
      <p:bldP spid="19" grpId="0"/>
      <p:bldP spid="25" grpId="0"/>
      <p:bldP spid="27" grpId="0" animBg="1"/>
      <p:bldP spid="28" grpId="0"/>
      <p:bldP spid="32" grpId="0"/>
      <p:bldP spid="3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981201"/>
            <a:ext cx="6273800" cy="455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5365750" y="4038601"/>
            <a:ext cx="4210050" cy="12003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0"/>
              <a:t>Underdamped response.</a:t>
            </a:r>
          </a:p>
          <a:p>
            <a:pPr algn="l"/>
            <a:r>
              <a:rPr lang="en-US" b="0"/>
              <a:t>Overshoot of 0.5.</a:t>
            </a:r>
          </a:p>
          <a:p>
            <a:pPr algn="l"/>
            <a:r>
              <a:rPr lang="en-US" b="0"/>
              <a:t>Final value of 3.</a:t>
            </a:r>
          </a:p>
          <a:p>
            <a:pPr algn="l"/>
            <a:r>
              <a:rPr lang="en-US" b="0"/>
              <a:t>Is this expected?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Output results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4015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7200" b="1" dirty="0" smtClean="0" smtId="1">
                <a:solidFill>
                  <a:srgbClr val="FF3300"/>
                </a:solidFill>
              </a:rPr>
              <a:t>Interlude</a:t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/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>10 minute break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54904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4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Poles and zeros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5130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158737" y="662878"/>
            <a:ext cx="8420100" cy="39564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The poles of a </a:t>
            </a:r>
            <a:r>
              <a:rPr lang="en-US" sz="2000" dirty="0" smtClean="0">
                <a:latin typeface="Arial"/>
                <a:cs typeface="Arial"/>
              </a:rPr>
              <a:t>transfer function </a:t>
            </a:r>
            <a:r>
              <a:rPr lang="en-US" sz="2000" dirty="0">
                <a:latin typeface="Arial"/>
                <a:cs typeface="Arial"/>
              </a:rPr>
              <a:t>are the values of s that make the </a:t>
            </a:r>
            <a:r>
              <a:rPr lang="en-US" sz="2000" dirty="0" smtClean="0">
                <a:latin typeface="Arial"/>
                <a:cs typeface="Arial"/>
              </a:rPr>
              <a:t>function </a:t>
            </a:r>
            <a:r>
              <a:rPr lang="en-US" sz="2000" dirty="0">
                <a:latin typeface="Arial"/>
                <a:cs typeface="Arial"/>
              </a:rPr>
              <a:t>evaluate to infinity.  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value of s can be visualized on </a:t>
            </a:r>
            <a:r>
              <a:rPr lang="en-US" sz="2000" dirty="0">
                <a:latin typeface="Arial"/>
                <a:cs typeface="Arial"/>
              </a:rPr>
              <a:t>the s-plane</a:t>
            </a:r>
          </a:p>
          <a:p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 poles are </a:t>
            </a:r>
            <a:r>
              <a:rPr lang="en-US" sz="2000" dirty="0">
                <a:latin typeface="Arial"/>
                <a:cs typeface="Arial"/>
              </a:rPr>
              <a:t>therefore the roots of the denominator </a:t>
            </a:r>
            <a:r>
              <a:rPr lang="en-US" sz="2000" dirty="0" smtClean="0">
                <a:latin typeface="Arial"/>
                <a:cs typeface="Arial"/>
              </a:rPr>
              <a:t>polynomial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example: the expression </a:t>
            </a:r>
          </a:p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	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Poles of a transfer function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158737" y="4823996"/>
            <a:ext cx="97472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a pole at s = -1 </a:t>
            </a:r>
          </a:p>
          <a:p>
            <a:pPr marL="342900" lvl="1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And </a:t>
            </a:r>
            <a:r>
              <a:rPr lang="en-US" sz="2000" dirty="0">
                <a:latin typeface="Arial"/>
                <a:cs typeface="Arial"/>
              </a:rPr>
              <a:t>a pole at s = -3</a:t>
            </a:r>
          </a:p>
          <a:p>
            <a:pPr lvl="1" algn="l"/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Complex poles always appear in complex-conjugate pairs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The transient response of system is determined by the location of poles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0040011"/>
              </p:ext>
            </p:extLst>
          </p:nvPr>
        </p:nvGraphicFramePr>
        <p:xfrm>
          <a:off x="2935942" y="3112449"/>
          <a:ext cx="3613748" cy="119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5050" name="Equation" r:id="rId3" imgW="1270000" imgH="419100" progId="Equation.3">
                  <p:embed/>
                </p:oleObj>
              </mc:Choice>
              <mc:Fallback>
                <p:oleObj name="Equation" r:id="rId3" imgW="1270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5942" y="3112449"/>
                        <a:ext cx="3613748" cy="119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11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 bldLvl="2"/>
      <p:bldP spid="2" grpId="0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1027"/>
          <p:cNvSpPr>
            <a:spLocks noGrp="1" noChangeArrowheads="1"/>
          </p:cNvSpPr>
          <p:nvPr>
            <p:ph idx="1"/>
          </p:nvPr>
        </p:nvSpPr>
        <p:spPr>
          <a:xfrm>
            <a:off x="292955" y="1123520"/>
            <a:ext cx="8420100" cy="1711244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The zeros of a </a:t>
            </a:r>
            <a:r>
              <a:rPr lang="en-US" sz="2000" dirty="0" smtClean="0">
                <a:latin typeface="Arial"/>
                <a:cs typeface="Arial"/>
              </a:rPr>
              <a:t>transfer function </a:t>
            </a:r>
            <a:r>
              <a:rPr lang="en-US" sz="2000" dirty="0">
                <a:latin typeface="Arial"/>
                <a:cs typeface="Arial"/>
              </a:rPr>
              <a:t>are the values of s that make the </a:t>
            </a:r>
            <a:r>
              <a:rPr lang="en-US" sz="2000" dirty="0" smtClean="0">
                <a:latin typeface="Arial"/>
                <a:cs typeface="Arial"/>
              </a:rPr>
              <a:t>transfer function </a:t>
            </a:r>
            <a:r>
              <a:rPr lang="en-US" sz="2000" dirty="0">
                <a:latin typeface="Arial"/>
                <a:cs typeface="Arial"/>
              </a:rPr>
              <a:t>evaluate to zero.  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They </a:t>
            </a:r>
            <a:r>
              <a:rPr lang="en-US" sz="2000" dirty="0">
                <a:latin typeface="Arial"/>
                <a:cs typeface="Arial"/>
              </a:rPr>
              <a:t>are therefore the zeros of the numerator </a:t>
            </a:r>
            <a:r>
              <a:rPr lang="en-US" sz="2000" dirty="0" smtClean="0">
                <a:latin typeface="Arial"/>
                <a:cs typeface="Arial"/>
              </a:rPr>
              <a:t>polynomial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 smtClean="0">
                <a:latin typeface="Arial"/>
                <a:cs typeface="Arial"/>
              </a:rPr>
              <a:t>For example: The expression </a:t>
            </a:r>
          </a:p>
          <a:p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Zeros of a transfer function</a:t>
            </a:r>
            <a:endParaRPr lang="en-US" sz="3600" b="1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35685"/>
              </p:ext>
            </p:extLst>
          </p:nvPr>
        </p:nvGraphicFramePr>
        <p:xfrm>
          <a:off x="2696131" y="3449256"/>
          <a:ext cx="3613748" cy="1192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074" name="Equation" r:id="rId3" imgW="1270000" imgH="419100" progId="Equation.3">
                  <p:embed/>
                </p:oleObj>
              </mc:Choice>
              <mc:Fallback>
                <p:oleObj name="Equation" r:id="rId3" imgW="1270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6131" y="3449256"/>
                        <a:ext cx="3613748" cy="1192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48576" y="4943755"/>
            <a:ext cx="89868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has a zero at s = -2</a:t>
            </a:r>
          </a:p>
          <a:p>
            <a:pPr marL="800100" lvl="1" indent="-342900" algn="l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Complex zeros always appear in complex-conjugate pairs</a:t>
            </a:r>
          </a:p>
        </p:txBody>
      </p:sp>
    </p:spTree>
    <p:extLst>
      <p:ext uri="{BB962C8B-B14F-4D97-AF65-F5344CB8AC3E}">
        <p14:creationId xmlns:p14="http://schemas.microsoft.com/office/powerpoint/2010/main" val="20502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 bldLvl="2"/>
      <p:bldP spid="2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371" name="Object 102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052306"/>
              </p:ext>
            </p:extLst>
          </p:nvPr>
        </p:nvGraphicFramePr>
        <p:xfrm>
          <a:off x="-518478" y="1413460"/>
          <a:ext cx="10725151" cy="463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7099" name="Worksheet" r:id="rId3" imgW="5257800" imgH="2273300" progId="Excel.Sheet.8">
                  <p:embed/>
                </p:oleObj>
              </mc:Choice>
              <mc:Fallback>
                <p:oleObj name="Worksheet" r:id="rId3" imgW="5257800" imgH="22733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18478" y="1413460"/>
                        <a:ext cx="10725151" cy="4637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Plotting poles on the complex plane</a:t>
            </a:r>
          </a:p>
        </p:txBody>
      </p:sp>
      <p:sp>
        <p:nvSpPr>
          <p:cNvPr id="5" name="Rectangle 4"/>
          <p:cNvSpPr/>
          <p:nvPr/>
        </p:nvSpPr>
        <p:spPr>
          <a:xfrm>
            <a:off x="5203082" y="4840610"/>
            <a:ext cx="61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61109" y="1674054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00317" y="4397801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27630" y="2192926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67718" y="3244328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7806" y="3217016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0362" y="3443279"/>
            <a:ext cx="188224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Real </a:t>
            </a:r>
            <a:r>
              <a:rPr lang="en-US" b="1" smtClean="0"/>
              <a:t>number </a:t>
            </a:r>
          </a:p>
          <a:p>
            <a:r>
              <a:rPr lang="en-US" b="1" dirty="0" smtClean="0"/>
              <a:t>component axis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09310" y="859462"/>
            <a:ext cx="3860352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Complex number component axis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1834" y="1044128"/>
            <a:ext cx="977476" cy="52178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061624" y="4110287"/>
            <a:ext cx="977476" cy="52178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6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395" name="Object 102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1987225"/>
              </p:ext>
            </p:extLst>
          </p:nvPr>
        </p:nvGraphicFramePr>
        <p:xfrm>
          <a:off x="845185" y="1699260"/>
          <a:ext cx="3730625" cy="229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24" name="Worksheet" r:id="rId3" imgW="2962566" imgH="1819791" progId="Excel.Sheet.8">
                  <p:embed/>
                </p:oleObj>
              </mc:Choice>
              <mc:Fallback>
                <p:oleObj name="Worksheet" r:id="rId3" imgW="2962566" imgH="181979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5185" y="1699260"/>
                        <a:ext cx="3730625" cy="229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334180"/>
              </p:ext>
            </p:extLst>
          </p:nvPr>
        </p:nvGraphicFramePr>
        <p:xfrm>
          <a:off x="4652011" y="1699260"/>
          <a:ext cx="4942681" cy="280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25" name="Worksheet" r:id="rId5" imgW="2962566" imgH="1819791" progId="Excel.Sheet.8">
                  <p:embed/>
                </p:oleObj>
              </mc:Choice>
              <mc:Fallback>
                <p:oleObj name="Worksheet" r:id="rId5" imgW="2962566" imgH="181979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011" y="1699260"/>
                        <a:ext cx="4942681" cy="2801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631540" y="4812964"/>
            <a:ext cx="68531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Effect of a -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ve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real pole</a:t>
            </a:r>
          </a:p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System exhibits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xponential decay</a:t>
            </a: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signal will eventually decay to a constant value of zero</a:t>
            </a: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Therefore the system is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stable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Exponential decay</a:t>
            </a:r>
          </a:p>
        </p:txBody>
      </p:sp>
      <p:sp>
        <p:nvSpPr>
          <p:cNvPr id="5" name="Rectangle 4"/>
          <p:cNvSpPr/>
          <p:nvPr/>
        </p:nvSpPr>
        <p:spPr>
          <a:xfrm>
            <a:off x="1454100" y="2284522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226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419" name="Object 102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889641"/>
              </p:ext>
            </p:extLst>
          </p:nvPr>
        </p:nvGraphicFramePr>
        <p:xfrm>
          <a:off x="721043" y="1619250"/>
          <a:ext cx="3962400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48" name="Worksheet" r:id="rId3" imgW="2959100" imgH="1816100" progId="Excel.Sheet.8">
                  <p:embed/>
                </p:oleObj>
              </mc:Choice>
              <mc:Fallback>
                <p:oleObj name="Worksheet" r:id="rId3" imgW="2959100" imgH="18161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43" y="1619250"/>
                        <a:ext cx="3962400" cy="243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8420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941489"/>
              </p:ext>
            </p:extLst>
          </p:nvPr>
        </p:nvGraphicFramePr>
        <p:xfrm>
          <a:off x="4519930" y="1619251"/>
          <a:ext cx="5035550" cy="285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249" name="Worksheet" r:id="rId5" imgW="2962566" imgH="1819791" progId="Excel.Sheet.8">
                  <p:embed/>
                </p:oleObj>
              </mc:Choice>
              <mc:Fallback>
                <p:oleObj name="Worksheet" r:id="rId5" imgW="2962566" imgH="181979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9930" y="1619251"/>
                        <a:ext cx="5035550" cy="285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841446" y="4721287"/>
            <a:ext cx="68531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Effect of a -</a:t>
            </a:r>
            <a:r>
              <a:rPr lang="en-US" sz="2000" dirty="0" err="1" smtClean="0">
                <a:latin typeface="Arial"/>
                <a:cs typeface="Arial"/>
              </a:rPr>
              <a:t>ve</a:t>
            </a:r>
            <a:r>
              <a:rPr lang="en-US" sz="2000" dirty="0" smtClean="0">
                <a:latin typeface="Arial"/>
                <a:cs typeface="Arial"/>
              </a:rPr>
              <a:t> real part complex pole</a:t>
            </a: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System exhibits exponential d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amped sinusoidal decay</a:t>
            </a:r>
          </a:p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signal will eventually decay to a constant value of zero</a:t>
            </a:r>
          </a:p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Therefore the system is stable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Damped sinusoid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6403" y="1812057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77371" y="2890765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55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3" name="Object 102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990957"/>
              </p:ext>
            </p:extLst>
          </p:nvPr>
        </p:nvGraphicFramePr>
        <p:xfrm>
          <a:off x="548705" y="1504633"/>
          <a:ext cx="3960812" cy="243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72" name="Worksheet" r:id="rId3" imgW="2962566" imgH="1819791" progId="Excel.Sheet.8">
                  <p:embed/>
                </p:oleObj>
              </mc:Choice>
              <mc:Fallback>
                <p:oleObj name="Worksheet" r:id="rId3" imgW="2962566" imgH="181979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705" y="1504633"/>
                        <a:ext cx="3960812" cy="2432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881758"/>
              </p:ext>
            </p:extLst>
          </p:nvPr>
        </p:nvGraphicFramePr>
        <p:xfrm>
          <a:off x="4690492" y="1482387"/>
          <a:ext cx="4953000" cy="280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0273" name="Worksheet" r:id="rId5" imgW="2962566" imgH="1819791" progId="Excel.Sheet.8">
                  <p:embed/>
                </p:oleObj>
              </mc:Choice>
              <mc:Fallback>
                <p:oleObj name="Worksheet" r:id="rId5" imgW="2962566" imgH="1819791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492" y="1482387"/>
                        <a:ext cx="4953000" cy="280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66960" y="4389129"/>
            <a:ext cx="74815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Effect of a +</a:t>
            </a:r>
            <a:r>
              <a:rPr lang="en-US" sz="2000" dirty="0" err="1" smtClean="0">
                <a:latin typeface="Arial"/>
                <a:cs typeface="Arial"/>
              </a:rPr>
              <a:t>ve</a:t>
            </a:r>
            <a:r>
              <a:rPr lang="en-US" sz="2000" dirty="0" smtClean="0">
                <a:latin typeface="Arial"/>
                <a:cs typeface="Arial"/>
              </a:rPr>
              <a:t> real part complex pole</a:t>
            </a: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System exhibits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exponentially sinusoidal growth</a:t>
            </a: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signal will eventually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go to infinity (in a mathematical model)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Therefore the system is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unstable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Exponentially growing sinusoid (unstable)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03272" y="1406179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22391" y="3003764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02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1027"/>
          <p:cNvSpPr>
            <a:spLocks noGrp="1" noChangeArrowheads="1"/>
          </p:cNvSpPr>
          <p:nvPr>
            <p:ph idx="1"/>
          </p:nvPr>
        </p:nvSpPr>
        <p:spPr>
          <a:xfrm>
            <a:off x="337016" y="721179"/>
            <a:ext cx="9568984" cy="24030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A system is stable if bounded inputs produce bounded </a:t>
            </a:r>
            <a:r>
              <a:rPr lang="en-US" sz="2000" dirty="0" smtClean="0">
                <a:latin typeface="Arial"/>
                <a:cs typeface="Arial"/>
              </a:rPr>
              <a:t>outputs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latin typeface="Arial"/>
                <a:cs typeface="Arial"/>
              </a:rPr>
              <a:t>The complex s-plane is divided into two regions: 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table </a:t>
            </a:r>
            <a:r>
              <a:rPr lang="en-US" sz="2000" dirty="0">
                <a:latin typeface="Arial"/>
                <a:cs typeface="Arial"/>
              </a:rPr>
              <a:t>region, which is </a:t>
            </a:r>
            <a:r>
              <a:rPr lang="en-US" sz="2000" dirty="0" smtClean="0">
                <a:latin typeface="Arial"/>
                <a:cs typeface="Arial"/>
              </a:rPr>
              <a:t>on the </a:t>
            </a:r>
            <a:r>
              <a:rPr lang="en-US" sz="2000" dirty="0">
                <a:latin typeface="Arial"/>
                <a:cs typeface="Arial"/>
              </a:rPr>
              <a:t>left half of the </a:t>
            </a:r>
            <a:r>
              <a:rPr lang="en-US" sz="2000" dirty="0" smtClean="0">
                <a:latin typeface="Arial"/>
                <a:cs typeface="Arial"/>
              </a:rPr>
              <a:t>plane</a:t>
            </a:r>
          </a:p>
          <a:p>
            <a:r>
              <a:rPr lang="en-US" sz="2000" dirty="0">
                <a:latin typeface="Arial"/>
                <a:cs typeface="Arial"/>
              </a:rPr>
              <a:t>U</a:t>
            </a:r>
            <a:r>
              <a:rPr lang="en-US" sz="2000" dirty="0" smtClean="0">
                <a:latin typeface="Arial"/>
                <a:cs typeface="Arial"/>
              </a:rPr>
              <a:t>nstable </a:t>
            </a:r>
            <a:r>
              <a:rPr lang="en-US" sz="2000" dirty="0">
                <a:latin typeface="Arial"/>
                <a:cs typeface="Arial"/>
              </a:rPr>
              <a:t>region, which is </a:t>
            </a:r>
            <a:r>
              <a:rPr lang="en-US" sz="2000" dirty="0" smtClean="0">
                <a:latin typeface="Arial"/>
                <a:cs typeface="Arial"/>
              </a:rPr>
              <a:t>on the </a:t>
            </a:r>
            <a:r>
              <a:rPr lang="en-US" sz="2000" dirty="0">
                <a:latin typeface="Arial"/>
                <a:cs typeface="Arial"/>
              </a:rPr>
              <a:t>right half of the s-plane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Stable behavior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73049" y="3225055"/>
            <a:ext cx="5974645" cy="3271056"/>
            <a:chOff x="2273049" y="3225055"/>
            <a:chExt cx="5974645" cy="3271056"/>
          </a:xfrm>
        </p:grpSpPr>
        <p:sp>
          <p:nvSpPr>
            <p:cNvPr id="20" name="Line 1028"/>
            <p:cNvSpPr>
              <a:spLocks noChangeShapeType="1"/>
            </p:cNvSpPr>
            <p:nvPr/>
          </p:nvSpPr>
          <p:spPr bwMode="auto">
            <a:xfrm>
              <a:off x="4953000" y="4038600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029"/>
            <p:cNvSpPr>
              <a:spLocks noChangeShapeType="1"/>
            </p:cNvSpPr>
            <p:nvPr/>
          </p:nvSpPr>
          <p:spPr bwMode="auto">
            <a:xfrm>
              <a:off x="2393950" y="5181600"/>
              <a:ext cx="5283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2" name="Text Box 1030"/>
            <p:cNvSpPr txBox="1">
              <a:spLocks noChangeArrowheads="1"/>
            </p:cNvSpPr>
            <p:nvPr/>
          </p:nvSpPr>
          <p:spPr bwMode="auto">
            <a:xfrm>
              <a:off x="6135123" y="3225055"/>
              <a:ext cx="10497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/>
                <a:t>s-plane</a:t>
              </a:r>
            </a:p>
          </p:txBody>
        </p:sp>
        <p:sp>
          <p:nvSpPr>
            <p:cNvPr id="23" name="Text Box 1031"/>
            <p:cNvSpPr txBox="1">
              <a:spLocks noChangeArrowheads="1"/>
            </p:cNvSpPr>
            <p:nvPr/>
          </p:nvSpPr>
          <p:spPr bwMode="auto">
            <a:xfrm>
              <a:off x="2273049" y="6019801"/>
              <a:ext cx="9056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0000"/>
                  </a:solidFill>
                </a:rPr>
                <a:t>stable</a:t>
              </a:r>
            </a:p>
          </p:txBody>
        </p:sp>
        <p:sp>
          <p:nvSpPr>
            <p:cNvPr id="24" name="Text Box 1032"/>
            <p:cNvSpPr txBox="1">
              <a:spLocks noChangeArrowheads="1"/>
            </p:cNvSpPr>
            <p:nvPr/>
          </p:nvSpPr>
          <p:spPr bwMode="auto">
            <a:xfrm>
              <a:off x="6500167" y="6019801"/>
              <a:ext cx="120858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0000"/>
                  </a:solidFill>
                </a:rPr>
                <a:t>unstable</a:t>
              </a:r>
            </a:p>
          </p:txBody>
        </p:sp>
        <p:sp>
          <p:nvSpPr>
            <p:cNvPr id="25" name="Text Box 1033"/>
            <p:cNvSpPr txBox="1">
              <a:spLocks noChangeArrowheads="1"/>
            </p:cNvSpPr>
            <p:nvPr/>
          </p:nvSpPr>
          <p:spPr bwMode="auto">
            <a:xfrm>
              <a:off x="5530850" y="5562601"/>
              <a:ext cx="199496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sz="2000" b="1" dirty="0"/>
            </a:p>
          </p:txBody>
        </p:sp>
        <p:sp>
          <p:nvSpPr>
            <p:cNvPr id="26" name="Text Box 1034"/>
            <p:cNvSpPr txBox="1">
              <a:spLocks noChangeArrowheads="1"/>
            </p:cNvSpPr>
            <p:nvPr/>
          </p:nvSpPr>
          <p:spPr bwMode="auto">
            <a:xfrm>
              <a:off x="5614796" y="4419601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28" name="Text Box 1036"/>
            <p:cNvSpPr txBox="1">
              <a:spLocks noChangeArrowheads="1"/>
            </p:cNvSpPr>
            <p:nvPr/>
          </p:nvSpPr>
          <p:spPr bwMode="auto">
            <a:xfrm>
              <a:off x="2720078" y="4964114"/>
              <a:ext cx="3263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/>
                <a:t>x</a:t>
              </a:r>
            </a:p>
          </p:txBody>
        </p:sp>
        <p:sp>
          <p:nvSpPr>
            <p:cNvPr id="29" name="Text Box 1037"/>
            <p:cNvSpPr txBox="1">
              <a:spLocks noChangeArrowheads="1"/>
            </p:cNvSpPr>
            <p:nvPr/>
          </p:nvSpPr>
          <p:spPr bwMode="auto">
            <a:xfrm>
              <a:off x="4524448" y="4964114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30" name="Text Box 1038"/>
            <p:cNvSpPr txBox="1">
              <a:spLocks noChangeArrowheads="1"/>
            </p:cNvSpPr>
            <p:nvPr/>
          </p:nvSpPr>
          <p:spPr bwMode="auto">
            <a:xfrm>
              <a:off x="3380478" y="3897314"/>
              <a:ext cx="3263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/>
                <a:t>x</a:t>
              </a:r>
            </a:p>
          </p:txBody>
        </p:sp>
        <p:sp>
          <p:nvSpPr>
            <p:cNvPr id="31" name="Text Box 1039"/>
            <p:cNvSpPr txBox="1">
              <a:spLocks noChangeArrowheads="1"/>
            </p:cNvSpPr>
            <p:nvPr/>
          </p:nvSpPr>
          <p:spPr bwMode="auto">
            <a:xfrm>
              <a:off x="3397676" y="6096001"/>
              <a:ext cx="3263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/>
                <a:t>x</a:t>
              </a:r>
            </a:p>
          </p:txBody>
        </p:sp>
        <p:sp>
          <p:nvSpPr>
            <p:cNvPr id="32" name="Text Box 1040"/>
            <p:cNvSpPr txBox="1">
              <a:spLocks noChangeArrowheads="1"/>
            </p:cNvSpPr>
            <p:nvPr/>
          </p:nvSpPr>
          <p:spPr bwMode="auto">
            <a:xfrm>
              <a:off x="4981213" y="3886201"/>
              <a:ext cx="5730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/>
                <a:t>j</a:t>
              </a:r>
              <a:r>
                <a:rPr lang="en-US" sz="2000" b="1" dirty="0">
                  <a:sym typeface="Symbol" charset="0"/>
                </a:rPr>
                <a:t></a:t>
              </a:r>
              <a:endParaRPr lang="en-US" sz="2000" b="1" dirty="0"/>
            </a:p>
          </p:txBody>
        </p:sp>
        <p:sp>
          <p:nvSpPr>
            <p:cNvPr id="33" name="Text Box 1041"/>
            <p:cNvSpPr txBox="1">
              <a:spLocks noChangeArrowheads="1"/>
            </p:cNvSpPr>
            <p:nvPr/>
          </p:nvSpPr>
          <p:spPr bwMode="auto">
            <a:xfrm>
              <a:off x="7768727" y="4960939"/>
              <a:ext cx="47896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>
                  <a:sym typeface="Symbol" charset="0"/>
                </a:rPr>
                <a:t></a:t>
              </a:r>
              <a:endParaRPr lang="en-US" sz="2000" b="1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3275469" y="3653967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80932" y="5797734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613951" y="4707565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730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2899783" y="1139987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H1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954057" y="1518432"/>
            <a:ext cx="74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899783" y="1901549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H2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6509394" y="1497672"/>
            <a:ext cx="703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Transfer functions </a:t>
            </a:r>
            <a:r>
              <a:rPr lang="en-US" sz="3600" b="1" smtClean="0"/>
              <a:t>in parallel</a:t>
            </a:r>
            <a:endParaRPr lang="en-US" sz="3600" b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0" y="636349"/>
            <a:ext cx="9906000" cy="1987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Consider two blocks in parallel</a:t>
            </a:r>
            <a:endParaRPr lang="en-GB" sz="2000" dirty="0">
              <a:latin typeface="Arial"/>
              <a:cs typeface="Arial"/>
            </a:endParaRPr>
          </a:p>
          <a:p>
            <a:pPr fontAlgn="auto">
              <a:spcAft>
                <a:spcPts val="0"/>
              </a:spcAft>
            </a:pPr>
            <a:endParaRPr lang="en-GB" sz="2000" dirty="0" smtClean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851" y="2756633"/>
            <a:ext cx="60229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The output from the summer is 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46572" y="3326374"/>
            <a:ext cx="29674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dirty="0">
                <a:latin typeface="Arial"/>
                <a:cs typeface="Arial"/>
              </a:rPr>
              <a:t>Y</a:t>
            </a:r>
            <a:r>
              <a:rPr lang="en-GB" dirty="0" smtClean="0">
                <a:latin typeface="Arial"/>
                <a:cs typeface="Arial"/>
              </a:rPr>
              <a:t>(s</a:t>
            </a:r>
            <a:r>
              <a:rPr lang="en-GB" dirty="0">
                <a:latin typeface="Arial"/>
                <a:cs typeface="Arial"/>
              </a:rPr>
              <a:t>) = </a:t>
            </a:r>
            <a:r>
              <a:rPr lang="en-GB" dirty="0" smtClean="0">
                <a:latin typeface="Arial"/>
                <a:cs typeface="Arial"/>
              </a:rPr>
              <a:t>X(s)H1(s)+</a:t>
            </a:r>
            <a:r>
              <a:rPr lang="en-GB" dirty="0">
                <a:latin typeface="Arial"/>
                <a:cs typeface="Arial"/>
              </a:rPr>
              <a:t> </a:t>
            </a:r>
            <a:r>
              <a:rPr lang="en-GB" dirty="0" smtClean="0">
                <a:latin typeface="Arial"/>
                <a:cs typeface="Arial"/>
              </a:rPr>
              <a:t>X(s)H2(s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53646" y="4169652"/>
            <a:ext cx="271099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n-GB" dirty="0" smtClean="0">
                <a:latin typeface="Arial"/>
                <a:cs typeface="Arial"/>
              </a:rPr>
              <a:t>Y(s</a:t>
            </a:r>
            <a:r>
              <a:rPr lang="en-GB" dirty="0">
                <a:latin typeface="Arial"/>
                <a:cs typeface="Arial"/>
              </a:rPr>
              <a:t>) = </a:t>
            </a:r>
            <a:r>
              <a:rPr lang="en-GB" dirty="0" smtClean="0">
                <a:latin typeface="Arial"/>
                <a:cs typeface="Arial"/>
              </a:rPr>
              <a:t>X(s)(H1(s)+H2(s))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2851" y="3645762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Therefore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810108" y="5469382"/>
            <a:ext cx="74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26" name="AutoShape 8"/>
          <p:cNvCxnSpPr>
            <a:cxnSpLocks noChangeShapeType="1"/>
            <a:endCxn id="27" idx="1"/>
          </p:cNvCxnSpPr>
          <p:nvPr/>
        </p:nvCxnSpPr>
        <p:spPr bwMode="auto">
          <a:xfrm>
            <a:off x="2639628" y="5697982"/>
            <a:ext cx="1169402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3809030" y="5431282"/>
            <a:ext cx="1748357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H1(s)+H2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6454961" y="5469913"/>
            <a:ext cx="703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30" name="AutoShape 9"/>
          <p:cNvCxnSpPr>
            <a:cxnSpLocks noChangeShapeType="1"/>
          </p:cNvCxnSpPr>
          <p:nvPr/>
        </p:nvCxnSpPr>
        <p:spPr bwMode="auto">
          <a:xfrm>
            <a:off x="5557387" y="5697982"/>
            <a:ext cx="952007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238318" y="4579379"/>
            <a:ext cx="92652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So we can represent H1(s) and H2(s) in series by a single block with a transfer function equal to their sum H1(s) + H2(2)</a:t>
            </a:r>
            <a:endParaRPr lang="en-GB" sz="2000" dirty="0">
              <a:latin typeface="Arial"/>
              <a:cs typeface="Arial"/>
            </a:endParaRPr>
          </a:p>
        </p:txBody>
      </p:sp>
      <p:cxnSp>
        <p:nvCxnSpPr>
          <p:cNvPr id="7" name="Elbow Connector 6"/>
          <p:cNvCxnSpPr>
            <a:stCxn id="11" idx="3"/>
            <a:endCxn id="10" idx="1"/>
          </p:cNvCxnSpPr>
          <p:nvPr/>
        </p:nvCxnSpPr>
        <p:spPr>
          <a:xfrm flipV="1">
            <a:off x="1703886" y="1406687"/>
            <a:ext cx="1195897" cy="340345"/>
          </a:xfrm>
          <a:prstGeom prst="bentConnector3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9" name="Elbow Connector 28"/>
          <p:cNvCxnSpPr>
            <a:stCxn id="11" idx="3"/>
            <a:endCxn id="20" idx="1"/>
          </p:cNvCxnSpPr>
          <p:nvPr/>
        </p:nvCxnSpPr>
        <p:spPr>
          <a:xfrm>
            <a:off x="1703886" y="1747032"/>
            <a:ext cx="1195897" cy="421217"/>
          </a:xfrm>
          <a:prstGeom prst="bentConnector3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5086280" y="1401561"/>
            <a:ext cx="653587" cy="65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cxnSp>
        <p:nvCxnSpPr>
          <p:cNvPr id="33" name="Elbow Connector 32"/>
          <p:cNvCxnSpPr/>
          <p:nvPr/>
        </p:nvCxnSpPr>
        <p:spPr>
          <a:xfrm flipV="1">
            <a:off x="3890383" y="1929890"/>
            <a:ext cx="1195897" cy="288923"/>
          </a:xfrm>
          <a:prstGeom prst="bentConnector3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34" name="Elbow Connector 33"/>
          <p:cNvCxnSpPr/>
          <p:nvPr/>
        </p:nvCxnSpPr>
        <p:spPr>
          <a:xfrm>
            <a:off x="3890383" y="1333562"/>
            <a:ext cx="1195897" cy="201368"/>
          </a:xfrm>
          <a:prstGeom prst="bentConnector3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48" name="Straight Arrow Connector 47"/>
          <p:cNvCxnSpPr>
            <a:stCxn id="31" idx="3"/>
            <a:endCxn id="22" idx="1"/>
          </p:cNvCxnSpPr>
          <p:nvPr/>
        </p:nvCxnSpPr>
        <p:spPr>
          <a:xfrm>
            <a:off x="5739867" y="1728505"/>
            <a:ext cx="769527" cy="0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56876" y="6154651"/>
            <a:ext cx="97418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fontAlgn="auto">
              <a:spcAft>
                <a:spcPts val="0"/>
              </a:spcAft>
            </a:pPr>
            <a:r>
              <a:rPr lang="en-GB" sz="2000" dirty="0" smtClean="0">
                <a:latin typeface="Arial"/>
                <a:cs typeface="Arial"/>
              </a:rPr>
              <a:t>This result generalized to multiple blocks in parallel  and also to subtraction rather than addition</a:t>
            </a:r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75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0" grpId="0" animBg="1"/>
      <p:bldP spid="22" grpId="0"/>
      <p:bldP spid="14" grpId="0" build="p"/>
      <p:bldP spid="4" grpId="0"/>
      <p:bldP spid="5" grpId="0"/>
      <p:bldP spid="18" grpId="0"/>
      <p:bldP spid="19" grpId="0"/>
      <p:bldP spid="25" grpId="0"/>
      <p:bldP spid="27" grpId="0" animBg="1"/>
      <p:bldP spid="28" grpId="0"/>
      <p:bldP spid="32" grpId="0"/>
      <p:bldP spid="31" grpId="0" animBg="1"/>
      <p:bldP spid="5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Grp="1" noChangeArrowheads="1"/>
          </p:cNvSpPr>
          <p:nvPr>
            <p:ph idx="1"/>
          </p:nvPr>
        </p:nvSpPr>
        <p:spPr>
          <a:xfrm>
            <a:off x="0" y="940229"/>
            <a:ext cx="9906000" cy="1813737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/>
                <a:cs typeface="Arial"/>
              </a:rPr>
              <a:t>If the output of a process grows without bound for a bounded input, the process is referred to a </a:t>
            </a:r>
            <a:r>
              <a:rPr lang="en-US" sz="2000" b="1" dirty="0" smtClean="0">
                <a:latin typeface="Arial"/>
                <a:cs typeface="Arial"/>
              </a:rPr>
              <a:t>unstable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If the real portion of any pole of a transfer function is positive, the process corresponding to the transfer function is </a:t>
            </a:r>
            <a:r>
              <a:rPr lang="en-US" sz="2000" dirty="0" smtClean="0">
                <a:latin typeface="Arial"/>
                <a:cs typeface="Arial"/>
              </a:rPr>
              <a:t>unstable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If any pole is located in the right half plane, the process is unstable.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Unstable behavior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73049" y="3225055"/>
            <a:ext cx="5974645" cy="3271056"/>
            <a:chOff x="2273049" y="3225055"/>
            <a:chExt cx="5974645" cy="3271056"/>
          </a:xfrm>
        </p:grpSpPr>
        <p:sp>
          <p:nvSpPr>
            <p:cNvPr id="20" name="Line 1028"/>
            <p:cNvSpPr>
              <a:spLocks noChangeShapeType="1"/>
            </p:cNvSpPr>
            <p:nvPr/>
          </p:nvSpPr>
          <p:spPr bwMode="auto">
            <a:xfrm>
              <a:off x="4953000" y="4038600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1029"/>
            <p:cNvSpPr>
              <a:spLocks noChangeShapeType="1"/>
            </p:cNvSpPr>
            <p:nvPr/>
          </p:nvSpPr>
          <p:spPr bwMode="auto">
            <a:xfrm>
              <a:off x="2393950" y="5181600"/>
              <a:ext cx="5283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7" name="Text Box 1030"/>
            <p:cNvSpPr txBox="1">
              <a:spLocks noChangeArrowheads="1"/>
            </p:cNvSpPr>
            <p:nvPr/>
          </p:nvSpPr>
          <p:spPr bwMode="auto">
            <a:xfrm>
              <a:off x="6135123" y="3225055"/>
              <a:ext cx="104978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/>
                <a:t>s-plane</a:t>
              </a:r>
            </a:p>
          </p:txBody>
        </p:sp>
        <p:sp>
          <p:nvSpPr>
            <p:cNvPr id="38" name="Text Box 1031"/>
            <p:cNvSpPr txBox="1">
              <a:spLocks noChangeArrowheads="1"/>
            </p:cNvSpPr>
            <p:nvPr/>
          </p:nvSpPr>
          <p:spPr bwMode="auto">
            <a:xfrm>
              <a:off x="2273049" y="6019801"/>
              <a:ext cx="90564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0000"/>
                  </a:solidFill>
                </a:rPr>
                <a:t>stable</a:t>
              </a:r>
            </a:p>
          </p:txBody>
        </p:sp>
        <p:sp>
          <p:nvSpPr>
            <p:cNvPr id="39" name="Text Box 1032"/>
            <p:cNvSpPr txBox="1">
              <a:spLocks noChangeArrowheads="1"/>
            </p:cNvSpPr>
            <p:nvPr/>
          </p:nvSpPr>
          <p:spPr bwMode="auto">
            <a:xfrm>
              <a:off x="6500167" y="6019801"/>
              <a:ext cx="120858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solidFill>
                    <a:srgbClr val="FF0000"/>
                  </a:solidFill>
                </a:rPr>
                <a:t>unstable</a:t>
              </a:r>
            </a:p>
          </p:txBody>
        </p:sp>
        <p:sp>
          <p:nvSpPr>
            <p:cNvPr id="40" name="Text Box 1033"/>
            <p:cNvSpPr txBox="1">
              <a:spLocks noChangeArrowheads="1"/>
            </p:cNvSpPr>
            <p:nvPr/>
          </p:nvSpPr>
          <p:spPr bwMode="auto">
            <a:xfrm>
              <a:off x="5530850" y="5562601"/>
              <a:ext cx="199496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2000" b="1"/>
                <a:t>x</a:t>
              </a:r>
            </a:p>
          </p:txBody>
        </p:sp>
        <p:sp>
          <p:nvSpPr>
            <p:cNvPr id="41" name="Text Box 1034"/>
            <p:cNvSpPr txBox="1">
              <a:spLocks noChangeArrowheads="1"/>
            </p:cNvSpPr>
            <p:nvPr/>
          </p:nvSpPr>
          <p:spPr bwMode="auto">
            <a:xfrm>
              <a:off x="5543976" y="4419601"/>
              <a:ext cx="3263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/>
                <a:t>x</a:t>
              </a:r>
            </a:p>
          </p:txBody>
        </p:sp>
        <p:sp>
          <p:nvSpPr>
            <p:cNvPr id="42" name="Text Box 1035"/>
            <p:cNvSpPr txBox="1">
              <a:spLocks noChangeArrowheads="1"/>
            </p:cNvSpPr>
            <p:nvPr/>
          </p:nvSpPr>
          <p:spPr bwMode="auto">
            <a:xfrm>
              <a:off x="6352278" y="4964114"/>
              <a:ext cx="32630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/>
                <a:t>x</a:t>
              </a:r>
            </a:p>
          </p:txBody>
        </p:sp>
        <p:sp>
          <p:nvSpPr>
            <p:cNvPr id="43" name="Text Box 1036"/>
            <p:cNvSpPr txBox="1">
              <a:spLocks noChangeArrowheads="1"/>
            </p:cNvSpPr>
            <p:nvPr/>
          </p:nvSpPr>
          <p:spPr bwMode="auto">
            <a:xfrm>
              <a:off x="2790898" y="4964114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44" name="Text Box 1037"/>
            <p:cNvSpPr txBox="1">
              <a:spLocks noChangeArrowheads="1"/>
            </p:cNvSpPr>
            <p:nvPr/>
          </p:nvSpPr>
          <p:spPr bwMode="auto">
            <a:xfrm>
              <a:off x="4524448" y="4964114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45" name="Text Box 1038"/>
            <p:cNvSpPr txBox="1">
              <a:spLocks noChangeArrowheads="1"/>
            </p:cNvSpPr>
            <p:nvPr/>
          </p:nvSpPr>
          <p:spPr bwMode="auto">
            <a:xfrm>
              <a:off x="3451298" y="3897314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46" name="Text Box 1039"/>
            <p:cNvSpPr txBox="1">
              <a:spLocks noChangeArrowheads="1"/>
            </p:cNvSpPr>
            <p:nvPr/>
          </p:nvSpPr>
          <p:spPr bwMode="auto">
            <a:xfrm>
              <a:off x="3468496" y="6096001"/>
              <a:ext cx="18466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endParaRPr lang="en-US" sz="2000" b="1" dirty="0"/>
            </a:p>
          </p:txBody>
        </p:sp>
        <p:sp>
          <p:nvSpPr>
            <p:cNvPr id="47" name="Text Box 1040"/>
            <p:cNvSpPr txBox="1">
              <a:spLocks noChangeArrowheads="1"/>
            </p:cNvSpPr>
            <p:nvPr/>
          </p:nvSpPr>
          <p:spPr bwMode="auto">
            <a:xfrm>
              <a:off x="4981213" y="3886201"/>
              <a:ext cx="573018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/>
                <a:t>j</a:t>
              </a:r>
              <a:r>
                <a:rPr lang="en-US" sz="2000" b="1" dirty="0">
                  <a:sym typeface="Symbol" charset="0"/>
                </a:rPr>
                <a:t></a:t>
              </a:r>
              <a:endParaRPr lang="en-US" sz="2000" b="1" dirty="0"/>
            </a:p>
          </p:txBody>
        </p:sp>
        <p:sp>
          <p:nvSpPr>
            <p:cNvPr id="48" name="Text Box 1041"/>
            <p:cNvSpPr txBox="1">
              <a:spLocks noChangeArrowheads="1"/>
            </p:cNvSpPr>
            <p:nvPr/>
          </p:nvSpPr>
          <p:spPr bwMode="auto">
            <a:xfrm>
              <a:off x="7768727" y="4960939"/>
              <a:ext cx="47896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>
                  <a:sym typeface="Symbol" charset="0"/>
                </a:rPr>
                <a:t></a:t>
              </a:r>
              <a:endParaRPr lang="en-US" sz="2000" b="1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5446837" y="4118224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24986" y="5292511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246547" y="4717715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endParaRPr lang="en-US" sz="48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03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491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/>
                <a:cs typeface="Arial"/>
              </a:rPr>
              <a:t>Stable feedback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4" name="Rectangle 1027"/>
          <p:cNvSpPr>
            <a:spLocks noGrp="1" noChangeArrowheads="1"/>
          </p:cNvSpPr>
          <p:nvPr>
            <p:ph idx="1"/>
          </p:nvPr>
        </p:nvSpPr>
        <p:spPr>
          <a:xfrm>
            <a:off x="149859" y="574127"/>
            <a:ext cx="5371299" cy="4332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Arial"/>
                <a:cs typeface="Arial"/>
              </a:rPr>
              <a:t>Consider the open loop transfer function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09504"/>
            <a:ext cx="5334000" cy="3850105"/>
          </a:xfrm>
          <a:prstGeom prst="rect">
            <a:avLst/>
          </a:prstGeom>
        </p:spPr>
      </p:pic>
      <p:sp>
        <p:nvSpPr>
          <p:cNvPr id="7" name="Rectangle 1027"/>
          <p:cNvSpPr txBox="1">
            <a:spLocks noChangeArrowheads="1"/>
          </p:cNvSpPr>
          <p:nvPr/>
        </p:nvSpPr>
        <p:spPr>
          <a:xfrm>
            <a:off x="101531" y="2629855"/>
            <a:ext cx="4390258" cy="82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2000" dirty="0" smtClean="0">
                <a:latin typeface="Arial"/>
                <a:cs typeface="Arial"/>
              </a:rPr>
              <a:t>We see the gain margin is 15.6dB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sz="2000" dirty="0" smtClean="0">
                <a:latin typeface="Arial"/>
                <a:cs typeface="Arial"/>
              </a:rPr>
              <a:t>This corresponds to a linear gain of </a:t>
            </a:r>
            <a:r>
              <a:rPr lang="is-IS" sz="2000" dirty="0" smtClean="0">
                <a:latin typeface="Arial"/>
                <a:cs typeface="Arial"/>
              </a:rPr>
              <a:t>6.0256</a:t>
            </a:r>
            <a:endParaRPr lang="is-IS" sz="2000" dirty="0">
              <a:latin typeface="Arial"/>
              <a:cs typeface="Arial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is-IS" sz="2000" dirty="0" smtClean="0">
                <a:latin typeface="Arial"/>
                <a:cs typeface="Arial"/>
              </a:rPr>
              <a:t>Unity feedback losed loop transfer function is given by </a:t>
            </a:r>
            <a:endParaRPr lang="en-US" sz="2000" dirty="0" smtClean="0">
              <a:latin typeface="Arial"/>
              <a:cs typeface="Arial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Rectangle 1027"/>
          <p:cNvSpPr txBox="1">
            <a:spLocks noChangeArrowheads="1"/>
          </p:cNvSpPr>
          <p:nvPr/>
        </p:nvSpPr>
        <p:spPr>
          <a:xfrm>
            <a:off x="133684" y="1991311"/>
            <a:ext cx="4291264" cy="433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2000" dirty="0" smtClean="0">
                <a:latin typeface="Arial"/>
                <a:cs typeface="Arial"/>
              </a:rPr>
              <a:t>When K=1 this has the corresponding Bode plot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801601"/>
              </p:ext>
            </p:extLst>
          </p:nvPr>
        </p:nvGraphicFramePr>
        <p:xfrm>
          <a:off x="174877" y="919246"/>
          <a:ext cx="3278187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60" name="Equation" r:id="rId4" imgW="1346200" imgH="444500" progId="Equation.3">
                  <p:embed/>
                </p:oleObj>
              </mc:Choice>
              <mc:Fallback>
                <p:oleObj name="Equation" r:id="rId4" imgW="1346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877" y="919246"/>
                        <a:ext cx="3278187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3060726"/>
              </p:ext>
            </p:extLst>
          </p:nvPr>
        </p:nvGraphicFramePr>
        <p:xfrm>
          <a:off x="280737" y="4352089"/>
          <a:ext cx="3865562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61" name="Equation" r:id="rId6" imgW="1587500" imgH="850900" progId="Equation.DSMT4">
                  <p:embed/>
                </p:oleObj>
              </mc:Choice>
              <mc:Fallback>
                <p:oleObj name="Equation" r:id="rId6" imgW="15875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737" y="4352089"/>
                        <a:ext cx="3865562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30507"/>
              </p:ext>
            </p:extLst>
          </p:nvPr>
        </p:nvGraphicFramePr>
        <p:xfrm>
          <a:off x="4424948" y="4929961"/>
          <a:ext cx="30940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62" name="Equation" r:id="rId8" imgW="1270000" imgH="444500" progId="Equation.3">
                  <p:embed/>
                </p:oleObj>
              </mc:Choice>
              <mc:Fallback>
                <p:oleObj name="Equation" r:id="rId8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4948" y="4929961"/>
                        <a:ext cx="30940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010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7" grpId="0" build="p"/>
      <p:bldP spid="7" grpId="1" build="allAtOnce"/>
      <p:bldP spid="8" grpId="0" build="p"/>
      <p:bldP spid="8" grpI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4233712" y="1578143"/>
            <a:ext cx="2820737" cy="42778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/>
                <a:cs typeface="Arial"/>
              </a:rPr>
              <a:t>Stable feedback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846329"/>
              </p:ext>
            </p:extLst>
          </p:nvPr>
        </p:nvGraphicFramePr>
        <p:xfrm>
          <a:off x="102870" y="609600"/>
          <a:ext cx="3865562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5" name="Equation" r:id="rId3" imgW="1587500" imgH="850900" progId="Equation.DSMT4">
                  <p:embed/>
                </p:oleObj>
              </mc:Choice>
              <mc:Fallback>
                <p:oleObj name="Equation" r:id="rId3" imgW="15875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" y="609600"/>
                        <a:ext cx="3865562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578709"/>
              </p:ext>
            </p:extLst>
          </p:nvPr>
        </p:nvGraphicFramePr>
        <p:xfrm>
          <a:off x="3937559" y="1033958"/>
          <a:ext cx="309403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76" name="Equation" r:id="rId5" imgW="1270000" imgH="444500" progId="Equation.3">
                  <p:embed/>
                </p:oleObj>
              </mc:Choice>
              <mc:Fallback>
                <p:oleObj name="Equation" r:id="rId5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559" y="1033958"/>
                        <a:ext cx="3094038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5828" y="2804298"/>
            <a:ext cx="44190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000" dirty="0" smtClean="0">
                <a:latin typeface="Arial"/>
                <a:cs typeface="Arial"/>
              </a:rPr>
              <a:t>Thus we can change </a:t>
            </a:r>
            <a:r>
              <a:rPr lang="en-US" sz="2000" dirty="0">
                <a:latin typeface="Arial"/>
                <a:cs typeface="Arial"/>
              </a:rPr>
              <a:t>the location of the close loop poles by </a:t>
            </a:r>
            <a:r>
              <a:rPr lang="en-US" sz="2000" dirty="0" smtClean="0">
                <a:latin typeface="Arial"/>
                <a:cs typeface="Arial"/>
              </a:rPr>
              <a:t>changing the </a:t>
            </a:r>
            <a:r>
              <a:rPr lang="en-US" sz="2000" dirty="0">
                <a:latin typeface="Arial"/>
                <a:cs typeface="Arial"/>
              </a:rPr>
              <a:t>gain </a:t>
            </a:r>
            <a:r>
              <a:rPr lang="en-US" sz="2000" dirty="0" smtClean="0">
                <a:latin typeface="Arial"/>
                <a:cs typeface="Arial"/>
              </a:rPr>
              <a:t>K</a:t>
            </a:r>
            <a:endParaRPr lang="en-US" sz="2000" dirty="0">
              <a:latin typeface="Arial"/>
              <a:cs typeface="Arial"/>
            </a:endParaRPr>
          </a:p>
          <a:p>
            <a:pPr marL="0" indent="0" algn="l">
              <a:buNone/>
            </a:pPr>
            <a:endParaRPr lang="en-US" sz="2000" dirty="0" smtClean="0">
              <a:latin typeface="Arial"/>
              <a:cs typeface="Arial"/>
            </a:endParaRPr>
          </a:p>
          <a:p>
            <a:pPr marL="0" indent="0" algn="l">
              <a:buNone/>
            </a:pPr>
            <a:r>
              <a:rPr lang="en-US" sz="2000" dirty="0" smtClean="0">
                <a:latin typeface="Arial"/>
                <a:cs typeface="Arial"/>
              </a:rPr>
              <a:t>If we plot the locations of the poles and zeros on the s-plane as gain K changes, we get what is </a:t>
            </a:r>
            <a:r>
              <a:rPr lang="en-US" sz="2000" dirty="0">
                <a:latin typeface="Arial"/>
                <a:cs typeface="Arial"/>
              </a:rPr>
              <a:t>k</a:t>
            </a:r>
            <a:r>
              <a:rPr lang="en-US" sz="2000" dirty="0" smtClean="0">
                <a:latin typeface="Arial"/>
                <a:cs typeface="Arial"/>
              </a:rPr>
              <a:t>nown as the ”root locus” plot</a:t>
            </a:r>
          </a:p>
          <a:p>
            <a:pPr marL="0" indent="0" algn="l">
              <a:buNone/>
            </a:pPr>
            <a:endParaRPr lang="en-US" sz="2000" dirty="0">
              <a:latin typeface="Arial"/>
              <a:cs typeface="Arial"/>
            </a:endParaRPr>
          </a:p>
          <a:p>
            <a:pPr marL="0" indent="0" algn="l">
              <a:buNone/>
            </a:pPr>
            <a:r>
              <a:rPr lang="en-US" sz="2000" dirty="0" smtClean="0">
                <a:latin typeface="Arial"/>
                <a:cs typeface="Arial"/>
              </a:rPr>
              <a:t>From the plot we can see when they poles moves to the unstable RHS of of s-plane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94324" y="2215635"/>
            <a:ext cx="365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Factor K thus affects pole location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>
          <a:xfrm flipH="1" flipV="1">
            <a:off x="5490346" y="2072775"/>
            <a:ext cx="503978" cy="3275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766" y="3005801"/>
            <a:ext cx="4900234" cy="38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4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969" y="2159761"/>
            <a:ext cx="7180715" cy="469823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/>
                <a:cs typeface="Arial"/>
              </a:rPr>
              <a:t>Stable feedback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4" name="Rectangle 1027"/>
          <p:cNvSpPr>
            <a:spLocks noGrp="1" noChangeArrowheads="1"/>
          </p:cNvSpPr>
          <p:nvPr>
            <p:ph idx="1"/>
          </p:nvPr>
        </p:nvSpPr>
        <p:spPr>
          <a:xfrm>
            <a:off x="337016" y="721179"/>
            <a:ext cx="9568984" cy="10847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Arial"/>
                <a:cs typeface="Arial"/>
              </a:rPr>
              <a:t>Below we use a low gain of 3 and the system is stable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48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90" y="1721342"/>
            <a:ext cx="7850788" cy="513665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/>
                <a:cs typeface="Arial"/>
              </a:rPr>
              <a:t>Unstable feedback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4" name="Rectangle 1027"/>
          <p:cNvSpPr>
            <a:spLocks noGrp="1" noChangeArrowheads="1"/>
          </p:cNvSpPr>
          <p:nvPr>
            <p:ph idx="1"/>
          </p:nvPr>
        </p:nvSpPr>
        <p:spPr>
          <a:xfrm>
            <a:off x="337016" y="721179"/>
            <a:ext cx="9568984" cy="10847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Arial"/>
                <a:cs typeface="Arial"/>
              </a:rPr>
              <a:t>However as the gain goes above the gain margin of the system will go unstable</a:t>
            </a:r>
          </a:p>
          <a:p>
            <a:pPr marL="0" indent="0">
              <a:buNone/>
            </a:pPr>
            <a:r>
              <a:rPr lang="en-US" sz="2000" dirty="0" smtClean="0">
                <a:latin typeface="Arial"/>
                <a:cs typeface="Arial"/>
              </a:rPr>
              <a:t>Below we use a higher gain of 7 and the system is stable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8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PID control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6710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92" y="783167"/>
            <a:ext cx="8103577" cy="2400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9033" y="4114727"/>
            <a:ext cx="92879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Plant characteristics are often fixed</a:t>
            </a: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need to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design a controller </a:t>
            </a:r>
            <a:r>
              <a:rPr lang="en-US" sz="2000" dirty="0" smtClean="0">
                <a:latin typeface="Arial"/>
                <a:cs typeface="Arial"/>
              </a:rPr>
              <a:t>to achieve required plant performance</a:t>
            </a:r>
          </a:p>
          <a:p>
            <a:pPr marL="342900" indent="-342900" algn="l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Have to be careful because feedback system can go unstable!</a:t>
            </a:r>
          </a:p>
          <a:p>
            <a:pPr marL="342900" indent="-342900" algn="l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So what should the controller be?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Simple feedback controller</a:t>
            </a:r>
          </a:p>
        </p:txBody>
      </p:sp>
    </p:spTree>
    <p:extLst>
      <p:ext uri="{BB962C8B-B14F-4D97-AF65-F5344CB8AC3E}">
        <p14:creationId xmlns:p14="http://schemas.microsoft.com/office/powerpoint/2010/main" val="181509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0" y="919164"/>
            <a:ext cx="8915400" cy="10959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GB" sz="2000" dirty="0">
                <a:latin typeface="Arial"/>
                <a:cs typeface="Arial"/>
              </a:rPr>
              <a:t>P</a:t>
            </a:r>
            <a:r>
              <a:rPr lang="en-GB" sz="2000" dirty="0" smtClean="0">
                <a:latin typeface="Arial"/>
                <a:cs typeface="Arial"/>
              </a:rPr>
              <a:t>lace </a:t>
            </a:r>
            <a:r>
              <a:rPr lang="en-GB" sz="2000" dirty="0">
                <a:latin typeface="Arial"/>
                <a:cs typeface="Arial"/>
              </a:rPr>
              <a:t>a PID controller C(s) in series with the plant P(s) and </a:t>
            </a:r>
            <a:r>
              <a:rPr lang="en-GB" sz="2000" dirty="0" smtClean="0">
                <a:latin typeface="Arial"/>
                <a:cs typeface="Arial"/>
              </a:rPr>
              <a:t>make </a:t>
            </a:r>
            <a:r>
              <a:rPr lang="en-GB" sz="2000" dirty="0">
                <a:latin typeface="Arial"/>
                <a:cs typeface="Arial"/>
              </a:rPr>
              <a:t>use of negative feedback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08" y="2193894"/>
            <a:ext cx="6317402" cy="21353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300" y="4667040"/>
            <a:ext cx="798618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45720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 well-designed control system </a:t>
            </a:r>
            <a:r>
              <a:rPr lang="en-GB" sz="2000" dirty="0" smtClean="0">
                <a:latin typeface="Arial"/>
                <a:cs typeface="Arial"/>
              </a:rPr>
              <a:t>will ensure</a:t>
            </a: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>
                <a:latin typeface="Arial"/>
                <a:cs typeface="Arial"/>
              </a:rPr>
              <a:t>W</a:t>
            </a:r>
            <a:r>
              <a:rPr lang="en-GB" sz="2000" dirty="0" smtClean="0">
                <a:latin typeface="Arial"/>
                <a:cs typeface="Arial"/>
              </a:rPr>
              <a:t>e </a:t>
            </a:r>
            <a:r>
              <a:rPr lang="en-GB" sz="2000" dirty="0">
                <a:latin typeface="Arial"/>
                <a:cs typeface="Arial"/>
              </a:rPr>
              <a:t>reach a target value </a:t>
            </a:r>
            <a:r>
              <a:rPr lang="en-GB" sz="2000" dirty="0" smtClean="0">
                <a:latin typeface="Arial"/>
                <a:cs typeface="Arial"/>
              </a:rPr>
              <a:t>quickly</a:t>
            </a:r>
            <a:endParaRPr lang="en-GB" sz="2000" dirty="0">
              <a:latin typeface="Arial"/>
              <a:cs typeface="Arial"/>
            </a:endParaRP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>
                <a:latin typeface="Arial"/>
                <a:cs typeface="Arial"/>
              </a:rPr>
              <a:t>W</a:t>
            </a:r>
            <a:r>
              <a:rPr lang="en-GB" sz="2000" dirty="0" smtClean="0">
                <a:latin typeface="Arial"/>
                <a:cs typeface="Arial"/>
              </a:rPr>
              <a:t>ithout </a:t>
            </a:r>
            <a:r>
              <a:rPr lang="en-GB" sz="2000" dirty="0">
                <a:latin typeface="Arial"/>
                <a:cs typeface="Arial"/>
              </a:rPr>
              <a:t>overshoot </a:t>
            </a:r>
            <a:endParaRPr lang="en-GB" sz="2000" dirty="0" smtClean="0">
              <a:latin typeface="Arial"/>
              <a:cs typeface="Arial"/>
            </a:endParaRP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 smtClean="0">
                <a:latin typeface="Arial"/>
                <a:cs typeface="Arial"/>
              </a:rPr>
              <a:t>With </a:t>
            </a:r>
            <a:r>
              <a:rPr lang="en-GB" sz="2000" dirty="0">
                <a:latin typeface="Arial"/>
                <a:cs typeface="Arial"/>
              </a:rPr>
              <a:t>low steady state error.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Adding a PID controller</a:t>
            </a:r>
          </a:p>
        </p:txBody>
      </p:sp>
    </p:spTree>
    <p:extLst>
      <p:ext uri="{BB962C8B-B14F-4D97-AF65-F5344CB8AC3E}">
        <p14:creationId xmlns:p14="http://schemas.microsoft.com/office/powerpoint/2010/main" val="128993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PID </a:t>
            </a:r>
            <a:r>
              <a:rPr lang="en-US" sz="3200" b="1" dirty="0" smtClean="0"/>
              <a:t>parallel pathways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96" y="732185"/>
            <a:ext cx="5183961" cy="23851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777" y="3537089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PID is a mathematical algorithm that the controller uses to compensate for load fluctuations and changes in set point. 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These operations </a:t>
            </a:r>
            <a:r>
              <a:rPr lang="en-GB" sz="2000" dirty="0">
                <a:latin typeface="Arial"/>
                <a:cs typeface="Arial"/>
              </a:rPr>
              <a:t>are executed on the error between the set point and the actual value</a:t>
            </a:r>
            <a:r>
              <a:rPr lang="en-GB" sz="2000" dirty="0" smtClean="0">
                <a:latin typeface="Arial"/>
                <a:cs typeface="Arial"/>
              </a:rPr>
              <a:t>.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They determine how </a:t>
            </a:r>
            <a:r>
              <a:rPr lang="en-GB" sz="2000" dirty="0">
                <a:latin typeface="Arial"/>
                <a:cs typeface="Arial"/>
              </a:rPr>
              <a:t>the </a:t>
            </a:r>
            <a:r>
              <a:rPr lang="en-GB" sz="2000" dirty="0" smtClean="0">
                <a:latin typeface="Arial"/>
                <a:cs typeface="Arial"/>
              </a:rPr>
              <a:t>plant will </a:t>
            </a:r>
            <a:r>
              <a:rPr lang="en-GB" sz="2000" dirty="0">
                <a:latin typeface="Arial"/>
                <a:cs typeface="Arial"/>
              </a:rPr>
              <a:t>react to </a:t>
            </a:r>
            <a:r>
              <a:rPr lang="en-GB" sz="2000" dirty="0" smtClean="0">
                <a:latin typeface="Arial"/>
                <a:cs typeface="Arial"/>
              </a:rPr>
              <a:t>change</a:t>
            </a:r>
            <a:endParaRPr lang="en-GB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A PID controller consists of 3 parallel elements that are located in the forward path in a feedback controller scheme located before the plant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 plant to be controller received the sum of these three processed signals as its input</a:t>
            </a:r>
            <a:endParaRPr lang="en-GB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 3 PID elements </a:t>
            </a:r>
            <a:r>
              <a:rPr lang="en-GB" sz="2000" dirty="0">
                <a:latin typeface="Arial"/>
                <a:cs typeface="Arial"/>
              </a:rPr>
              <a:t>have different effects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473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685438"/>
            <a:ext cx="990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/>
                <a:cs typeface="Arial"/>
              </a:rPr>
              <a:t>The proportional </a:t>
            </a:r>
            <a:r>
              <a:rPr lang="en-GB" sz="2000" dirty="0">
                <a:latin typeface="Arial"/>
                <a:cs typeface="Arial"/>
              </a:rPr>
              <a:t>term </a:t>
            </a:r>
            <a:r>
              <a:rPr lang="en-GB" sz="2000" dirty="0" smtClean="0">
                <a:latin typeface="Arial"/>
                <a:cs typeface="Arial"/>
              </a:rPr>
              <a:t>directly </a:t>
            </a:r>
            <a:r>
              <a:rPr lang="en-GB" sz="2000" dirty="0">
                <a:latin typeface="Arial"/>
                <a:cs typeface="Arial"/>
              </a:rPr>
              <a:t>relates to the </a:t>
            </a:r>
            <a:r>
              <a:rPr lang="en-GB" sz="2000" dirty="0" smtClean="0">
                <a:latin typeface="Arial"/>
                <a:cs typeface="Arial"/>
              </a:rPr>
              <a:t>error value</a:t>
            </a:r>
            <a:r>
              <a:rPr lang="en-US" sz="2000" dirty="0" smtClean="0">
                <a:latin typeface="Arial"/>
                <a:cs typeface="Arial"/>
              </a:rPr>
              <a:t> at the present moment in  time</a:t>
            </a:r>
            <a:endParaRPr lang="en-US" sz="2000" dirty="0">
              <a:latin typeface="Arial"/>
              <a:cs typeface="Arial"/>
            </a:endParaRP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 </a:t>
            </a:r>
            <a:r>
              <a:rPr lang="en-GB" sz="2000" dirty="0">
                <a:latin typeface="Arial"/>
                <a:cs typeface="Arial"/>
              </a:rPr>
              <a:t>proportional gain is given as </a:t>
            </a:r>
            <a:r>
              <a:rPr lang="en-GB" sz="2000" dirty="0" err="1" smtClean="0">
                <a:latin typeface="Arial"/>
                <a:cs typeface="Arial"/>
              </a:rPr>
              <a:t>K</a:t>
            </a:r>
            <a:r>
              <a:rPr lang="en-GB" sz="2000" baseline="-25000" dirty="0" err="1" smtClean="0">
                <a:latin typeface="Arial"/>
                <a:cs typeface="Arial"/>
              </a:rPr>
              <a:t>p</a:t>
            </a:r>
            <a:r>
              <a:rPr lang="en-GB" sz="2000" baseline="-250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Proportional </a:t>
            </a:r>
            <a:r>
              <a:rPr lang="en-GB" sz="2000" dirty="0">
                <a:latin typeface="Arial"/>
                <a:cs typeface="Arial"/>
              </a:rPr>
              <a:t>gain can improve rise </a:t>
            </a:r>
            <a:r>
              <a:rPr lang="en-GB" sz="2000" dirty="0" smtClean="0">
                <a:latin typeface="Arial"/>
                <a:cs typeface="Arial"/>
              </a:rPr>
              <a:t>time</a:t>
            </a:r>
            <a:endParaRPr lang="en-US" sz="2000" dirty="0">
              <a:latin typeface="Arial"/>
              <a:cs typeface="Arial"/>
            </a:endParaRP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If  </a:t>
            </a:r>
            <a:r>
              <a:rPr lang="en-GB" sz="2000" dirty="0" err="1">
                <a:latin typeface="Arial"/>
                <a:cs typeface="Arial"/>
              </a:rPr>
              <a:t>K</a:t>
            </a:r>
            <a:r>
              <a:rPr lang="en-GB" sz="2000" baseline="-25000" dirty="0" err="1">
                <a:latin typeface="Arial"/>
                <a:cs typeface="Arial"/>
              </a:rPr>
              <a:t>p</a:t>
            </a:r>
            <a:r>
              <a:rPr lang="en-GB" sz="2000" dirty="0">
                <a:latin typeface="Arial"/>
                <a:cs typeface="Arial"/>
              </a:rPr>
              <a:t> too high the system can become unstable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Proportional term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9954"/>
            <a:ext cx="5183961" cy="2385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1748971"/>
            <a:ext cx="4325620" cy="210650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026401" y="1371599"/>
            <a:ext cx="2" cy="17102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572981" y="949852"/>
          <a:ext cx="271303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78" name="Equation" r:id="rId5" imgW="863600" imgH="228600" progId="Equation.DSMT4">
                  <p:embed/>
                </p:oleObj>
              </mc:Choice>
              <mc:Fallback>
                <p:oleObj name="Equation" r:id="rId5" imgW="863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72981" y="949852"/>
                        <a:ext cx="2713038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7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725172"/>
              </p:ext>
            </p:extLst>
          </p:nvPr>
        </p:nvGraphicFramePr>
        <p:xfrm>
          <a:off x="590968" y="3409448"/>
          <a:ext cx="226377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" name="Equation" r:id="rId3" imgW="1028700" imgH="190500" progId="Equation.DSMT4">
                  <p:embed/>
                </p:oleObj>
              </mc:Choice>
              <mc:Fallback>
                <p:oleObj name="Equation" r:id="rId3" imgW="10287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968" y="3409448"/>
                        <a:ext cx="2263775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412672"/>
              </p:ext>
            </p:extLst>
          </p:nvPr>
        </p:nvGraphicFramePr>
        <p:xfrm>
          <a:off x="592222" y="2851317"/>
          <a:ext cx="329723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Equation" r:id="rId5" imgW="1447800" imgH="203200" progId="Equation.3">
                  <p:embed/>
                </p:oleObj>
              </mc:Choice>
              <mc:Fallback>
                <p:oleObj name="Equation" r:id="rId5" imgW="144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222" y="2851317"/>
                        <a:ext cx="3297238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62685"/>
              </p:ext>
            </p:extLst>
          </p:nvPr>
        </p:nvGraphicFramePr>
        <p:xfrm>
          <a:off x="400969" y="5730458"/>
          <a:ext cx="2060575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Equation" r:id="rId7" imgW="952500" imgH="419100" progId="Equation.DSMT4">
                  <p:embed/>
                </p:oleObj>
              </mc:Choice>
              <mc:Fallback>
                <p:oleObj name="Equation" r:id="rId7" imgW="952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0969" y="5730458"/>
                        <a:ext cx="2060575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24195" y="5933803"/>
            <a:ext cx="3582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This is a very important result </a:t>
            </a:r>
          </a:p>
          <a:p>
            <a:pPr algn="l"/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for feedback control!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Closed loop system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611555" y="1135866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G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(s)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1028484" y="1109246"/>
            <a:ext cx="74982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15" name="AutoShape 8"/>
          <p:cNvCxnSpPr>
            <a:cxnSpLocks noChangeShapeType="1"/>
            <a:stCxn id="20" idx="3"/>
            <a:endCxn id="13" idx="1"/>
          </p:cNvCxnSpPr>
          <p:nvPr/>
        </p:nvCxnSpPr>
        <p:spPr bwMode="auto">
          <a:xfrm flipV="1">
            <a:off x="2927580" y="1402566"/>
            <a:ext cx="1683975" cy="21207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533595" y="2090166"/>
            <a:ext cx="990600" cy="533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H</a:t>
            </a:r>
            <a:r>
              <a:rPr lang="en-US" altLang="zh-CN" sz="2400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 dirty="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720365" y="1187412"/>
            <a:ext cx="7030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Y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(</a:t>
            </a:r>
            <a:r>
              <a:rPr lang="en-US" altLang="zh-CN" sz="2400" i="1">
                <a:latin typeface="Times New Roman" pitchFamily="18" charset="0"/>
                <a:ea typeface="宋体" charset="-122"/>
                <a:cs typeface="Times New Roman" pitchFamily="18" charset="0"/>
              </a:rPr>
              <a:t>s</a:t>
            </a:r>
            <a:r>
              <a:rPr lang="en-US" altLang="zh-CN" sz="2400">
                <a:latin typeface="Times New Roman" pitchFamily="18" charset="0"/>
                <a:ea typeface="宋体" charset="-122"/>
                <a:cs typeface="Times New Roman" pitchFamily="18" charset="0"/>
              </a:rPr>
              <a:t>)</a:t>
            </a:r>
          </a:p>
        </p:txBody>
      </p:sp>
      <p:cxnSp>
        <p:nvCxnSpPr>
          <p:cNvPr id="18" name="AutoShape 8"/>
          <p:cNvCxnSpPr>
            <a:cxnSpLocks noChangeShapeType="1"/>
          </p:cNvCxnSpPr>
          <p:nvPr/>
        </p:nvCxnSpPr>
        <p:spPr bwMode="auto">
          <a:xfrm>
            <a:off x="5602155" y="1402566"/>
            <a:ext cx="1163628" cy="15679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273993" y="1096829"/>
            <a:ext cx="653587" cy="6538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i="1" dirty="0" smtClean="0">
                <a:latin typeface="Times New Roman" pitchFamily="18" charset="0"/>
                <a:ea typeface="宋体" charset="-122"/>
                <a:cs typeface="Times New Roman" pitchFamily="18" charset="0"/>
              </a:rPr>
              <a:t>+</a:t>
            </a:r>
            <a:endParaRPr lang="en-US" altLang="zh-CN" sz="2400" i="1" dirty="0"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  <p:cxnSp>
        <p:nvCxnSpPr>
          <p:cNvPr id="21" name="Elbow Connector 20"/>
          <p:cNvCxnSpPr>
            <a:endCxn id="16" idx="3"/>
          </p:cNvCxnSpPr>
          <p:nvPr/>
        </p:nvCxnSpPr>
        <p:spPr>
          <a:xfrm rot="5400000">
            <a:off x="5427970" y="1498792"/>
            <a:ext cx="954300" cy="761849"/>
          </a:xfrm>
          <a:prstGeom prst="bentConnector2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3" name="Elbow Connector 22"/>
          <p:cNvCxnSpPr>
            <a:stCxn id="16" idx="1"/>
            <a:endCxn id="20" idx="2"/>
          </p:cNvCxnSpPr>
          <p:nvPr/>
        </p:nvCxnSpPr>
        <p:spPr>
          <a:xfrm rot="10800000">
            <a:off x="2600787" y="1750718"/>
            <a:ext cx="1932808" cy="606149"/>
          </a:xfrm>
          <a:prstGeom prst="bentConnector2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cxnSp>
        <p:nvCxnSpPr>
          <p:cNvPr id="26" name="AutoShape 8"/>
          <p:cNvCxnSpPr>
            <a:cxnSpLocks noChangeShapeType="1"/>
            <a:endCxn id="20" idx="1"/>
          </p:cNvCxnSpPr>
          <p:nvPr/>
        </p:nvCxnSpPr>
        <p:spPr bwMode="auto">
          <a:xfrm flipV="1">
            <a:off x="1777052" y="1423773"/>
            <a:ext cx="496941" cy="7839"/>
          </a:xfrm>
          <a:prstGeom prst="straightConnector1">
            <a:avLst/>
          </a:prstGeom>
          <a:noFill/>
          <a:ln w="50800">
            <a:solidFill>
              <a:schemeClr val="tx1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4251492" y="2766825"/>
            <a:ext cx="1710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Feedback path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334849" y="666619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Forward path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70622" y="117779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rial"/>
                <a:cs typeface="Arial"/>
              </a:rPr>
              <a:t>Input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333634" y="121790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Output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404627" y="1006177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E(s)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256470" y="1733419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-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1847396" y="936661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+</a:t>
            </a:r>
            <a:endParaRPr lang="en-US" sz="3200" dirty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462322"/>
              </p:ext>
            </p:extLst>
          </p:nvPr>
        </p:nvGraphicFramePr>
        <p:xfrm>
          <a:off x="360196" y="4215731"/>
          <a:ext cx="4445001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" name="Equation" r:id="rId9" imgW="2019300" imgH="228600" progId="Equation.3">
                  <p:embed/>
                </p:oleObj>
              </mc:Choice>
              <mc:Fallback>
                <p:oleObj name="Equation" r:id="rId9" imgW="2019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0196" y="4215731"/>
                        <a:ext cx="4445001" cy="503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533006"/>
              </p:ext>
            </p:extLst>
          </p:nvPr>
        </p:nvGraphicFramePr>
        <p:xfrm>
          <a:off x="483937" y="5238499"/>
          <a:ext cx="4611688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Equation" r:id="rId11" imgW="2095500" imgH="190500" progId="Equation.DSMT4">
                  <p:embed/>
                </p:oleObj>
              </mc:Choice>
              <mc:Fallback>
                <p:oleObj name="Equation" r:id="rId11" imgW="20955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3937" y="5238499"/>
                        <a:ext cx="4611688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61212"/>
              </p:ext>
            </p:extLst>
          </p:nvPr>
        </p:nvGraphicFramePr>
        <p:xfrm>
          <a:off x="4969543" y="4302710"/>
          <a:ext cx="38290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13" imgW="1739900" imgH="190500" progId="Equation.DSMT4">
                  <p:embed/>
                </p:oleObj>
              </mc:Choice>
              <mc:Fallback>
                <p:oleObj name="Equation" r:id="rId13" imgW="17399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69543" y="4302710"/>
                        <a:ext cx="382905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98841" y="3814909"/>
            <a:ext cx="3263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Substituting in error term  E(s)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23400" y="4742678"/>
            <a:ext cx="3413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Collecting factors of Y(s) terms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835203" y="610472"/>
            <a:ext cx="105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E(s)G(s)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40" idx="1"/>
          </p:cNvCxnSpPr>
          <p:nvPr/>
        </p:nvCxnSpPr>
        <p:spPr>
          <a:xfrm flipH="1">
            <a:off x="5948947" y="795138"/>
            <a:ext cx="886256" cy="50159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31207" y="2027524"/>
            <a:ext cx="1043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Y</a:t>
            </a:r>
            <a:r>
              <a:rPr lang="en-US" dirty="0" smtClean="0">
                <a:latin typeface="Arial"/>
                <a:cs typeface="Arial"/>
              </a:rPr>
              <a:t>(s)H(s)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451023" y="2172084"/>
            <a:ext cx="1048873" cy="604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92903" y="5242657"/>
            <a:ext cx="343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Calculating the transfer function</a:t>
            </a:r>
            <a:endParaRPr lang="en-US" dirty="0"/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585633"/>
              </p:ext>
            </p:extLst>
          </p:nvPr>
        </p:nvGraphicFramePr>
        <p:xfrm>
          <a:off x="3036888" y="5803900"/>
          <a:ext cx="23082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" name="Equation" r:id="rId15" imgW="1066800" imgH="431800" progId="Equation.3">
                  <p:embed/>
                </p:oleObj>
              </mc:Choice>
              <mc:Fallback>
                <p:oleObj name="Equation" r:id="rId15" imgW="1066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36888" y="5803900"/>
                        <a:ext cx="2308225" cy="935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281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6" grpId="0" animBg="1"/>
      <p:bldP spid="17" grpId="0"/>
      <p:bldP spid="20" grpId="0" animBg="1"/>
      <p:bldP spid="30" grpId="0"/>
      <p:bldP spid="31" grpId="0"/>
      <p:bldP spid="32" grpId="0"/>
      <p:bldP spid="33" grpId="0"/>
      <p:bldP spid="27" grpId="0"/>
      <p:bldP spid="28" grpId="0"/>
      <p:bldP spid="29" grpId="0"/>
      <p:bldP spid="38" grpId="0"/>
      <p:bldP spid="39" grpId="0"/>
      <p:bldP spid="40" grpId="0"/>
      <p:bldP spid="41" grpId="0"/>
      <p:bldP spid="4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4898338"/>
            <a:ext cx="990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The </a:t>
            </a:r>
            <a:r>
              <a:rPr lang="en-GB" sz="2000" dirty="0">
                <a:latin typeface="Arial"/>
                <a:cs typeface="Arial"/>
              </a:rPr>
              <a:t>integral term </a:t>
            </a:r>
            <a:r>
              <a:rPr lang="en-GB" sz="2000" dirty="0" smtClean="0">
                <a:latin typeface="Arial"/>
                <a:cs typeface="Arial"/>
              </a:rPr>
              <a:t>relates to a past </a:t>
            </a:r>
            <a:r>
              <a:rPr lang="en-GB" sz="2000" dirty="0">
                <a:latin typeface="Arial"/>
                <a:cs typeface="Arial"/>
              </a:rPr>
              <a:t>values of the error </a:t>
            </a:r>
            <a:r>
              <a:rPr lang="en-GB" sz="2000" dirty="0" smtClean="0">
                <a:latin typeface="Arial"/>
                <a:cs typeface="Arial"/>
              </a:rPr>
              <a:t>up to the present point in time</a:t>
            </a:r>
          </a:p>
          <a:p>
            <a:pPr algn="l"/>
            <a:r>
              <a:rPr lang="en-GB" sz="2000" dirty="0" smtClean="0">
                <a:latin typeface="Arial"/>
                <a:cs typeface="Arial"/>
              </a:rPr>
              <a:t>It is </a:t>
            </a:r>
            <a:r>
              <a:rPr lang="en-GB" sz="2000" dirty="0">
                <a:latin typeface="Arial"/>
                <a:cs typeface="Arial"/>
              </a:rPr>
              <a:t>proportional to both the magnitude of the </a:t>
            </a:r>
            <a:r>
              <a:rPr lang="en-GB" sz="2000" dirty="0" smtClean="0">
                <a:latin typeface="Arial"/>
                <a:cs typeface="Arial"/>
              </a:rPr>
              <a:t>past error </a:t>
            </a:r>
            <a:r>
              <a:rPr lang="en-GB" sz="2000" dirty="0">
                <a:latin typeface="Arial"/>
                <a:cs typeface="Arial"/>
              </a:rPr>
              <a:t>and its </a:t>
            </a:r>
            <a:r>
              <a:rPr lang="en-GB" sz="2000" dirty="0" smtClean="0">
                <a:latin typeface="Arial"/>
                <a:cs typeface="Arial"/>
              </a:rPr>
              <a:t>duration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 </a:t>
            </a:r>
            <a:r>
              <a:rPr lang="en-GB" sz="2000" dirty="0">
                <a:latin typeface="Arial"/>
                <a:cs typeface="Arial"/>
              </a:rPr>
              <a:t>integrator gain is given as </a:t>
            </a:r>
            <a:r>
              <a:rPr lang="en-GB" sz="2000" dirty="0" smtClean="0">
                <a:latin typeface="Arial"/>
                <a:cs typeface="Arial"/>
              </a:rPr>
              <a:t>K</a:t>
            </a:r>
            <a:r>
              <a:rPr lang="en-GB" sz="2000" baseline="-25000" dirty="0" smtClean="0">
                <a:latin typeface="Arial"/>
                <a:cs typeface="Arial"/>
              </a:rPr>
              <a:t>i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Integral </a:t>
            </a:r>
            <a:r>
              <a:rPr lang="en-GB" sz="2000" dirty="0">
                <a:latin typeface="Arial"/>
                <a:cs typeface="Arial"/>
              </a:rPr>
              <a:t>term eliminates residual steady-state error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Integral term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9954"/>
            <a:ext cx="5183961" cy="2385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1748971"/>
            <a:ext cx="4325620" cy="21065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704666" y="1727198"/>
            <a:ext cx="2" cy="17102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205609" y="806709"/>
          <a:ext cx="3432176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02" name="Equation" r:id="rId5" imgW="1092200" imgH="292100" progId="Equation.DSMT4">
                  <p:embed/>
                </p:oleObj>
              </mc:Choice>
              <mc:Fallback>
                <p:oleObj name="Equation" r:id="rId5" imgW="10922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5609" y="806709"/>
                        <a:ext cx="3432176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11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4668504"/>
            <a:ext cx="990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derivative term that is proportional to the slope of the error over </a:t>
            </a: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time and relates to a prediction of what the error will be like in the future</a:t>
            </a: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differentiator gain is given as </a:t>
            </a:r>
            <a:r>
              <a:rPr lang="en-GB" sz="2000" dirty="0" err="1" smtClean="0">
                <a:latin typeface="Arial" charset="0"/>
                <a:ea typeface="Arial" charset="0"/>
                <a:cs typeface="Arial" charset="0"/>
              </a:rPr>
              <a:t>K</a:t>
            </a:r>
            <a:r>
              <a:rPr lang="en-GB" sz="2000" baseline="-25000" dirty="0" err="1" smtClean="0">
                <a:latin typeface="Arial" charset="0"/>
                <a:ea typeface="Arial" charset="0"/>
                <a:cs typeface="Arial" charset="0"/>
              </a:rPr>
              <a:t>d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 charset="0"/>
                <a:ea typeface="Arial" charset="0"/>
                <a:cs typeface="Arial" charset="0"/>
              </a:rPr>
              <a:t>Derivative </a:t>
            </a: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term improves settling time and stability of the system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Derivative term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9954"/>
            <a:ext cx="5183961" cy="23851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380" y="1748971"/>
            <a:ext cx="4325620" cy="210650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297334" y="1202265"/>
            <a:ext cx="2" cy="171026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383537" y="669986"/>
          <a:ext cx="2632075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26" name="Equation" r:id="rId5" imgW="838200" imgH="393700" progId="Equation.DSMT4">
                  <p:embed/>
                </p:oleObj>
              </mc:Choice>
              <mc:Fallback>
                <p:oleObj name="Equation" r:id="rId5" imgW="838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83537" y="669986"/>
                        <a:ext cx="2632075" cy="123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2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59954"/>
            <a:ext cx="5183961" cy="2385139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773767" y="5469469"/>
          <a:ext cx="6462561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50" name="Equation" r:id="rId4" imgW="2057400" imgH="393700" progId="Equation.3">
                  <p:embed/>
                </p:oleObj>
              </mc:Choice>
              <mc:Fallback>
                <p:oleObj name="Equation" r:id="rId4" imgW="205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767" y="5469469"/>
                        <a:ext cx="6462561" cy="123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85751" y="4508270"/>
            <a:ext cx="8875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dirty="0" smtClean="0">
                <a:latin typeface="Arial"/>
                <a:cs typeface="Arial"/>
              </a:rPr>
              <a:t>elationship </a:t>
            </a:r>
            <a:r>
              <a:rPr lang="en-GB" sz="2000" dirty="0">
                <a:latin typeface="Arial"/>
                <a:cs typeface="Arial"/>
              </a:rPr>
              <a:t>between input error e(t) and output control signal u(t) </a:t>
            </a:r>
            <a:r>
              <a:rPr lang="en-GB" sz="2000" dirty="0" smtClean="0">
                <a:latin typeface="Arial"/>
                <a:cs typeface="Arial"/>
              </a:rPr>
              <a:t>is thus captured </a:t>
            </a:r>
            <a:r>
              <a:rPr lang="en-GB" sz="2000" dirty="0">
                <a:latin typeface="Arial"/>
                <a:cs typeface="Arial"/>
              </a:rPr>
              <a:t>by the differential </a:t>
            </a:r>
            <a:r>
              <a:rPr lang="en-GB" sz="2000" dirty="0" smtClean="0">
                <a:latin typeface="Arial"/>
                <a:cs typeface="Arial"/>
              </a:rPr>
              <a:t>equation: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PID differential 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602623" y="1821860"/>
            <a:ext cx="2257961" cy="8408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26792" y="2842101"/>
            <a:ext cx="811948" cy="75997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44868" y="1620279"/>
            <a:ext cx="714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u(t) 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7527" y="3584128"/>
            <a:ext cx="7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smtClean="0"/>
              <a:t>e(</a:t>
            </a:r>
            <a:r>
              <a:rPr lang="en-GB" sz="2400" b="1" dirty="0"/>
              <a:t>t)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5595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67" y="1255713"/>
            <a:ext cx="5905500" cy="4660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8001" y="6116937"/>
            <a:ext cx="7961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Tuning PID parameters strongly </a:t>
            </a:r>
            <a:r>
              <a:rPr lang="en-US" sz="2000" smtClean="0">
                <a:latin typeface="Arial"/>
                <a:cs typeface="Arial"/>
              </a:rPr>
              <a:t>affects controller performance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Changing </a:t>
            </a:r>
            <a:r>
              <a:rPr lang="en-US" sz="3200" b="1" dirty="0" smtClean="0"/>
              <a:t>PID controller </a:t>
            </a:r>
            <a:r>
              <a:rPr lang="en-US" sz="3200" b="1" dirty="0"/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9017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693238" y="1206756"/>
          <a:ext cx="5824331" cy="1114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96" name="Equation" r:id="rId3" imgW="2057400" imgH="393700" progId="Equation.3">
                  <p:embed/>
                </p:oleObj>
              </mc:Choice>
              <mc:Fallback>
                <p:oleObj name="Equation" r:id="rId3" imgW="205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93238" y="1206756"/>
                        <a:ext cx="5824331" cy="1114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92177" y="644012"/>
            <a:ext cx="8426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457200">
              <a:spcBef>
                <a:spcPct val="20000"/>
              </a:spcBef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Differential equation that described PID controller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495" y="2332084"/>
            <a:ext cx="94202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457200">
              <a:spcBef>
                <a:spcPct val="20000"/>
              </a:spcBef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Taking Laplace transformations</a:t>
            </a:r>
            <a:r>
              <a:rPr lang="en-US" sz="2000" dirty="0" smtClean="0">
                <a:latin typeface="Arial"/>
                <a:cs typeface="Arial"/>
              </a:rPr>
              <a:t> and rearranging gives the transfer function for the PID controller: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751211" y="5741987"/>
          <a:ext cx="4097337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97" name="Equation" r:id="rId5" imgW="1536700" imgH="419100" progId="Equation.3">
                  <p:embed/>
                </p:oleObj>
              </mc:Choice>
              <mc:Fallback>
                <p:oleObj name="Equation" r:id="rId5" imgW="1536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51211" y="5741987"/>
                        <a:ext cx="4097337" cy="111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Transfer function of PID controller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183385" y="3074382"/>
          <a:ext cx="5925320" cy="1080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98" name="Equation" r:id="rId7" imgW="2159000" imgH="393700" progId="Equation.DSMT4">
                  <p:embed/>
                </p:oleObj>
              </mc:Choice>
              <mc:Fallback>
                <p:oleObj name="Equation" r:id="rId7" imgW="2159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3385" y="3074382"/>
                        <a:ext cx="5925320" cy="1080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779052" y="4443741"/>
          <a:ext cx="536733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099" name="Equation" r:id="rId9" imgW="1955800" imgH="431800" progId="Equation.3">
                  <p:embed/>
                </p:oleObj>
              </mc:Choice>
              <mc:Fallback>
                <p:oleObj name="Equation" r:id="rId9" imgW="195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9052" y="4443741"/>
                        <a:ext cx="5367338" cy="1185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6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Simple PID control example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72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131" y="2235201"/>
            <a:ext cx="3556001" cy="2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71383" y="986110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Consider the mass-spring-damper system shown below: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383" y="4627882"/>
            <a:ext cx="7734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Describe using differential equation of motion</a:t>
            </a: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Balancing the forces gives: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286126" y="5672140"/>
          <a:ext cx="33115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898" name="Equation" r:id="rId4" imgW="1371600" imgH="419100" progId="Equation.DSMT4">
                  <p:embed/>
                </p:oleObj>
              </mc:Choice>
              <mc:Fallback>
                <p:oleObj name="Equation" r:id="rId4" imgW="1371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86126" y="5672140"/>
                        <a:ext cx="331152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Analyze </a:t>
            </a:r>
            <a:r>
              <a:rPr lang="en-US" sz="3200" b="1" dirty="0"/>
              <a:t>a simple mechanical system </a:t>
            </a:r>
          </a:p>
        </p:txBody>
      </p:sp>
    </p:spTree>
    <p:extLst>
      <p:ext uri="{BB962C8B-B14F-4D97-AF65-F5344CB8AC3E}">
        <p14:creationId xmlns:p14="http://schemas.microsoft.com/office/powerpoint/2010/main" val="11653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 bldLvl="2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9049" y="760945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/>
                <a:cs typeface="Arial"/>
              </a:rPr>
              <a:t>Given the differential equation of motion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725" y="2457984"/>
            <a:ext cx="7734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000" dirty="0" smtClean="0">
                <a:latin typeface="Arial"/>
                <a:cs typeface="Arial"/>
              </a:rPr>
              <a:t>The Laplace transform gives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284119"/>
              </p:ext>
            </p:extLst>
          </p:nvPr>
        </p:nvGraphicFramePr>
        <p:xfrm>
          <a:off x="2594113" y="1432266"/>
          <a:ext cx="33115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18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4113" y="1432266"/>
                        <a:ext cx="331152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86670" y="3042481"/>
          <a:ext cx="48148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19" name="Equation" r:id="rId5" imgW="1993900" imgH="228600" progId="Equation.3">
                  <p:embed/>
                </p:oleObj>
              </mc:Choice>
              <mc:Fallback>
                <p:oleObj name="Equation" r:id="rId5" imgW="199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6670" y="3042481"/>
                        <a:ext cx="4814887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09049" y="4768196"/>
            <a:ext cx="5435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US" sz="2000" dirty="0" smtClean="0">
                <a:latin typeface="Arial"/>
                <a:cs typeface="Arial"/>
              </a:rPr>
              <a:t>Use these parameters</a:t>
            </a:r>
          </a:p>
          <a:p>
            <a:pPr lvl="0" algn="l"/>
            <a:r>
              <a:rPr lang="en-US" sz="2000" dirty="0" smtClean="0">
                <a:latin typeface="Arial"/>
                <a:cs typeface="Arial"/>
              </a:rPr>
              <a:t>M </a:t>
            </a:r>
            <a:r>
              <a:rPr lang="en-US" sz="2000" dirty="0">
                <a:latin typeface="Arial"/>
                <a:cs typeface="Arial"/>
              </a:rPr>
              <a:t>= 0.5 kg </a:t>
            </a:r>
          </a:p>
          <a:p>
            <a:pPr lvl="0" algn="l"/>
            <a:r>
              <a:rPr lang="en-US" sz="2000" dirty="0">
                <a:latin typeface="Arial"/>
                <a:cs typeface="Arial"/>
              </a:rPr>
              <a:t>b = 5 N s/m </a:t>
            </a:r>
          </a:p>
          <a:p>
            <a:pPr lvl="0" algn="l"/>
            <a:r>
              <a:rPr lang="en-US" sz="2000" dirty="0">
                <a:latin typeface="Arial"/>
                <a:cs typeface="Arial"/>
              </a:rPr>
              <a:t>k = 10 N/m </a:t>
            </a:r>
          </a:p>
          <a:p>
            <a:pPr lvl="0" algn="l"/>
            <a:r>
              <a:rPr lang="en-US" sz="2000" dirty="0">
                <a:latin typeface="Arial"/>
                <a:cs typeface="Arial"/>
              </a:rPr>
              <a:t>F = </a:t>
            </a:r>
            <a:r>
              <a:rPr lang="en-US" sz="2000" dirty="0" smtClean="0">
                <a:latin typeface="Arial"/>
                <a:cs typeface="Arial"/>
              </a:rPr>
              <a:t>1 </a:t>
            </a:r>
            <a:r>
              <a:rPr lang="en-US" sz="2000" dirty="0">
                <a:latin typeface="Arial"/>
                <a:cs typeface="Arial"/>
              </a:rPr>
              <a:t>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087589" y="5319387"/>
          <a:ext cx="32813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0" name="Equation" r:id="rId7" imgW="1358900" imgH="393700" progId="Equation.DSMT4">
                  <p:embed/>
                </p:oleObj>
              </mc:Choice>
              <mc:Fallback>
                <p:oleObj name="Equation" r:id="rId7" imgW="1358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87589" y="5319387"/>
                        <a:ext cx="3281363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Analyze </a:t>
            </a:r>
            <a:r>
              <a:rPr lang="en-US" sz="3200" b="1" dirty="0"/>
              <a:t>a simple mechanical system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145397" y="3782082"/>
          <a:ext cx="3033713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1" name="Equation" r:id="rId9" imgW="1257300" imgH="419100" progId="Equation.3">
                  <p:embed/>
                </p:oleObj>
              </mc:Choice>
              <mc:Fallback>
                <p:oleObj name="Equation" r:id="rId9" imgW="1257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45397" y="3782082"/>
                        <a:ext cx="3033713" cy="1014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132015" y="2987511"/>
          <a:ext cx="3128963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222" name="Equation" r:id="rId11" imgW="1295400" imgH="279400" progId="Equation.3">
                  <p:embed/>
                </p:oleObj>
              </mc:Choice>
              <mc:Fallback>
                <p:oleObj name="Equation" r:id="rId11" imgW="12954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32015" y="2987511"/>
                        <a:ext cx="3128963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82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03409"/>
            <a:ext cx="8915400" cy="1447794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lvl="0"/>
            <a:r>
              <a:rPr lang="en-GB" sz="2000" dirty="0" smtClean="0">
                <a:latin typeface="Arial"/>
                <a:cs typeface="Arial"/>
              </a:rPr>
              <a:t>Lets use </a:t>
            </a:r>
            <a:r>
              <a:rPr lang="en-GB" sz="2000" dirty="0">
                <a:latin typeface="Arial"/>
                <a:cs typeface="Arial"/>
              </a:rPr>
              <a:t>Matlab to generate a Bode plot of the transfer function of the mechanical </a:t>
            </a:r>
            <a:r>
              <a:rPr lang="en-GB" sz="2000" dirty="0" smtClean="0">
                <a:latin typeface="Arial"/>
                <a:cs typeface="Arial"/>
              </a:rPr>
              <a:t>system</a:t>
            </a:r>
            <a:endParaRPr lang="en-US" sz="2000" dirty="0">
              <a:latin typeface="Arial"/>
              <a:cs typeface="Arial"/>
            </a:endParaRPr>
          </a:p>
          <a:p>
            <a:pPr lvl="0"/>
            <a:r>
              <a:rPr lang="en-GB" sz="2000" dirty="0">
                <a:latin typeface="Arial"/>
                <a:cs typeface="Arial"/>
              </a:rPr>
              <a:t>You should get a plot that looks like this:</a:t>
            </a:r>
            <a:endParaRPr lang="en-US" sz="2000" dirty="0">
              <a:latin typeface="Arial"/>
              <a:cs typeface="Arial"/>
            </a:endParaRPr>
          </a:p>
          <a:p>
            <a:pPr marL="0" lvl="0" indent="0">
              <a:buNone/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20" y="2548890"/>
            <a:ext cx="5645468" cy="43091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3072852"/>
            <a:ext cx="44026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Find the -3dB point</a:t>
            </a:r>
          </a:p>
          <a:p>
            <a:pPr marL="800100" lvl="1" indent="-342900" algn="l">
              <a:buFont typeface="Courier New"/>
              <a:buChar char="o"/>
            </a:pPr>
            <a:r>
              <a:rPr lang="en-GB" sz="2000" dirty="0" smtClean="0">
                <a:latin typeface="Arial"/>
                <a:cs typeface="Arial"/>
              </a:rPr>
              <a:t>Where response goes down -3dB from max</a:t>
            </a:r>
          </a:p>
          <a:p>
            <a:pPr marL="800100" lvl="1" indent="-342900" algn="l">
              <a:buFont typeface="Courier New"/>
              <a:buChar char="o"/>
            </a:pPr>
            <a:endParaRPr lang="en-GB" sz="2000" dirty="0" smtClean="0">
              <a:latin typeface="Arial"/>
              <a:cs typeface="Arial"/>
            </a:endParaRPr>
          </a:p>
          <a:p>
            <a:pPr marL="342900" lvl="0" indent="-34290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Estimate rise time</a:t>
            </a:r>
            <a:endParaRPr lang="en-GB" sz="2000" dirty="0">
              <a:latin typeface="Arial"/>
              <a:cs typeface="Arial"/>
            </a:endParaRPr>
          </a:p>
          <a:p>
            <a:pPr marL="800100" lvl="1" indent="-342900" algn="l">
              <a:buFont typeface="Courier New"/>
              <a:buChar char="o"/>
            </a:pPr>
            <a:r>
              <a:rPr lang="en-GB" sz="2000" dirty="0" smtClean="0">
                <a:latin typeface="Arial"/>
                <a:cs typeface="Arial"/>
              </a:rPr>
              <a:t>Time needed for value to go from 10% to 90%</a:t>
            </a:r>
          </a:p>
          <a:p>
            <a:pPr lvl="1" algn="l"/>
            <a:endParaRPr lang="en-GB" sz="2000" dirty="0" smtClean="0">
              <a:latin typeface="Arial"/>
              <a:cs typeface="Arial"/>
            </a:endParaRPr>
          </a:p>
          <a:p>
            <a:pPr marL="342900" lvl="0" indent="-342900" algn="l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Bode plot of a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104640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" grpId="0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52475"/>
            <a:ext cx="4340967" cy="504295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lvl="0"/>
            <a:r>
              <a:rPr lang="en-GB" sz="2000" dirty="0" smtClean="0">
                <a:latin typeface="Arial"/>
                <a:cs typeface="Arial"/>
              </a:rPr>
              <a:t>Lets use </a:t>
            </a:r>
            <a:r>
              <a:rPr lang="en-GB" sz="2000" dirty="0">
                <a:latin typeface="Arial"/>
                <a:cs typeface="Arial"/>
              </a:rPr>
              <a:t>the Matlab </a:t>
            </a:r>
            <a:r>
              <a:rPr lang="en-GB" sz="2000" dirty="0">
                <a:solidFill>
                  <a:srgbClr val="3333FF"/>
                </a:solidFill>
                <a:latin typeface="Arial"/>
                <a:cs typeface="Arial"/>
              </a:rPr>
              <a:t>step</a:t>
            </a:r>
            <a:r>
              <a:rPr lang="en-GB" sz="2000" dirty="0">
                <a:latin typeface="Arial"/>
                <a:cs typeface="Arial"/>
              </a:rPr>
              <a:t> function to plot the step response of the system. </a:t>
            </a:r>
            <a:endParaRPr lang="en-GB" sz="2000" dirty="0" smtClean="0">
              <a:latin typeface="Arial"/>
              <a:cs typeface="Arial"/>
            </a:endParaRPr>
          </a:p>
          <a:p>
            <a:pPr lvl="0"/>
            <a:endParaRPr lang="en-US" sz="2000" dirty="0">
              <a:latin typeface="Arial"/>
              <a:cs typeface="Arial"/>
            </a:endParaRPr>
          </a:p>
          <a:p>
            <a:pPr lvl="0"/>
            <a:r>
              <a:rPr lang="en-GB" sz="2000" dirty="0">
                <a:latin typeface="Arial"/>
                <a:cs typeface="Arial"/>
              </a:rPr>
              <a:t>Look at the Matlab help for </a:t>
            </a:r>
            <a:r>
              <a:rPr lang="en-GB" sz="2000" dirty="0" smtClean="0">
                <a:latin typeface="Arial"/>
                <a:cs typeface="Arial"/>
              </a:rPr>
              <a:t>the function </a:t>
            </a:r>
            <a:r>
              <a:rPr lang="en-GB" sz="2000" dirty="0">
                <a:solidFill>
                  <a:srgbClr val="3333FF"/>
                </a:solidFill>
                <a:latin typeface="Arial"/>
                <a:cs typeface="Arial"/>
              </a:rPr>
              <a:t>step</a:t>
            </a:r>
            <a:r>
              <a:rPr lang="en-GB" sz="2000" dirty="0" smtClean="0">
                <a:latin typeface="Arial"/>
                <a:cs typeface="Arial"/>
              </a:rPr>
              <a:t> </a:t>
            </a:r>
          </a:p>
          <a:p>
            <a:pPr lvl="0"/>
            <a:r>
              <a:rPr lang="en-GB" sz="2000" dirty="0">
                <a:latin typeface="Arial"/>
                <a:cs typeface="Arial"/>
              </a:rPr>
              <a:t>P</a:t>
            </a:r>
            <a:r>
              <a:rPr lang="en-GB" sz="2000" dirty="0" smtClean="0">
                <a:latin typeface="Arial"/>
                <a:cs typeface="Arial"/>
              </a:rPr>
              <a:t>ass </a:t>
            </a:r>
            <a:r>
              <a:rPr lang="en-GB" sz="2000" dirty="0">
                <a:latin typeface="Arial"/>
                <a:cs typeface="Arial"/>
              </a:rPr>
              <a:t>it a time vector that gives time values between 0 and 2 seconds in steps of 0.01 seconds</a:t>
            </a:r>
            <a:r>
              <a:rPr lang="en-GB" sz="2000" dirty="0" smtClean="0">
                <a:latin typeface="Arial"/>
                <a:cs typeface="Arial"/>
              </a:rPr>
              <a:t>.</a:t>
            </a:r>
          </a:p>
          <a:p>
            <a:pPr lvl="0"/>
            <a:endParaRPr lang="en-GB" sz="2000" dirty="0">
              <a:latin typeface="Arial"/>
              <a:cs typeface="Arial"/>
            </a:endParaRPr>
          </a:p>
          <a:p>
            <a:pPr lvl="0"/>
            <a:endParaRPr lang="en-GB" sz="2000" dirty="0">
              <a:latin typeface="Arial"/>
              <a:cs typeface="Arial"/>
            </a:endParaRPr>
          </a:p>
          <a:p>
            <a:pPr lvl="0"/>
            <a:r>
              <a:rPr lang="en-GB" sz="2000" dirty="0" smtClean="0">
                <a:latin typeface="Arial"/>
                <a:cs typeface="Arial"/>
              </a:rPr>
              <a:t>What is the rise time here?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Generate step response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96" y="2325101"/>
            <a:ext cx="5866104" cy="453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3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7" name="Oval 3"/>
          <p:cNvSpPr>
            <a:spLocks noChangeArrowheads="1"/>
          </p:cNvSpPr>
          <p:nvPr/>
        </p:nvSpPr>
        <p:spPr bwMode="auto">
          <a:xfrm>
            <a:off x="2654968" y="1752600"/>
            <a:ext cx="57785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7281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control</a:t>
            </a:r>
          </a:p>
          <a:p>
            <a:pPr algn="ctr" eaLnBrk="0" hangingPunct="0"/>
            <a:r>
              <a:rPr lang="en-US" altLang="zh-CN" sz="2000" dirty="0" err="1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5709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>
                <a:latin typeface="Arial"/>
                <a:ea typeface="宋体" charset="-122"/>
                <a:cs typeface="Arial"/>
              </a:rPr>
              <a:t>plant</a:t>
            </a:r>
          </a:p>
          <a:p>
            <a:pPr algn="ctr" eaLnBrk="0" hangingPunct="0"/>
            <a:r>
              <a:rPr lang="en-US" altLang="zh-CN" sz="200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4553618" y="31242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feedback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H(s)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>
            <a:off x="215966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6" name="Line 12"/>
          <p:cNvSpPr>
            <a:spLocks noChangeShapeType="1"/>
          </p:cNvSpPr>
          <p:nvPr/>
        </p:nvSpPr>
        <p:spPr bwMode="auto">
          <a:xfrm>
            <a:off x="32328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7" name="Line 13"/>
          <p:cNvSpPr>
            <a:spLocks noChangeShapeType="1"/>
          </p:cNvSpPr>
          <p:nvPr/>
        </p:nvSpPr>
        <p:spPr bwMode="auto">
          <a:xfrm>
            <a:off x="51314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71126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0" name="Line 16"/>
          <p:cNvSpPr>
            <a:spLocks noChangeShapeType="1"/>
          </p:cNvSpPr>
          <p:nvPr/>
        </p:nvSpPr>
        <p:spPr bwMode="auto">
          <a:xfrm flipH="1">
            <a:off x="5956968" y="3429000"/>
            <a:ext cx="1403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1" name="Line 17"/>
          <p:cNvSpPr>
            <a:spLocks noChangeShapeType="1"/>
          </p:cNvSpPr>
          <p:nvPr/>
        </p:nvSpPr>
        <p:spPr bwMode="auto">
          <a:xfrm>
            <a:off x="7360318" y="19812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2" name="Line 18"/>
          <p:cNvSpPr>
            <a:spLocks noChangeShapeType="1"/>
          </p:cNvSpPr>
          <p:nvPr/>
        </p:nvSpPr>
        <p:spPr bwMode="auto">
          <a:xfrm flipV="1">
            <a:off x="2985168" y="22860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H="1">
            <a:off x="2985168" y="3429000"/>
            <a:ext cx="1568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4" name="Text Box 20"/>
          <p:cNvSpPr txBox="1">
            <a:spLocks noChangeArrowheads="1"/>
          </p:cNvSpPr>
          <p:nvPr/>
        </p:nvSpPr>
        <p:spPr bwMode="auto">
          <a:xfrm>
            <a:off x="812955" y="685801"/>
            <a:ext cx="2593679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reference input, R(s)</a:t>
            </a:r>
          </a:p>
        </p:txBody>
      </p:sp>
      <p:sp>
        <p:nvSpPr>
          <p:cNvPr id="175125" name="Text Box 21"/>
          <p:cNvSpPr txBox="1">
            <a:spLocks noChangeArrowheads="1"/>
          </p:cNvSpPr>
          <p:nvPr/>
        </p:nvSpPr>
        <p:spPr bwMode="auto">
          <a:xfrm>
            <a:off x="3656028" y="1066800"/>
            <a:ext cx="1325678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error, E(s)</a:t>
            </a:r>
          </a:p>
        </p:txBody>
      </p:sp>
      <p:sp>
        <p:nvSpPr>
          <p:cNvPr id="175126" name="Text Box 22"/>
          <p:cNvSpPr txBox="1">
            <a:spLocks noChangeArrowheads="1"/>
          </p:cNvSpPr>
          <p:nvPr/>
        </p:nvSpPr>
        <p:spPr bwMode="auto">
          <a:xfrm>
            <a:off x="5687283" y="696914"/>
            <a:ext cx="2123298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plant inputs, U(s)</a:t>
            </a:r>
          </a:p>
        </p:txBody>
      </p:sp>
      <p:sp>
        <p:nvSpPr>
          <p:cNvPr id="175127" name="Text Box 23"/>
          <p:cNvSpPr txBox="1">
            <a:spLocks noChangeArrowheads="1"/>
          </p:cNvSpPr>
          <p:nvPr/>
        </p:nvSpPr>
        <p:spPr bwMode="auto">
          <a:xfrm>
            <a:off x="7783772" y="1154114"/>
            <a:ext cx="1505766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output, Y(s)</a:t>
            </a:r>
          </a:p>
        </p:txBody>
      </p:sp>
      <p:sp>
        <p:nvSpPr>
          <p:cNvPr id="175128" name="Text Box 24"/>
          <p:cNvSpPr txBox="1">
            <a:spLocks noChangeArrowheads="1"/>
          </p:cNvSpPr>
          <p:nvPr/>
        </p:nvSpPr>
        <p:spPr bwMode="auto">
          <a:xfrm>
            <a:off x="929770" y="3821114"/>
            <a:ext cx="2382408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feedback, H(s)Y(s)</a:t>
            </a:r>
          </a:p>
        </p:txBody>
      </p:sp>
      <p:sp>
        <p:nvSpPr>
          <p:cNvPr id="175129" name="Line 25"/>
          <p:cNvSpPr>
            <a:spLocks noChangeShapeType="1"/>
          </p:cNvSpPr>
          <p:nvPr/>
        </p:nvSpPr>
        <p:spPr bwMode="auto">
          <a:xfrm>
            <a:off x="2242218" y="1219200"/>
            <a:ext cx="1651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30" name="Line 26"/>
          <p:cNvSpPr>
            <a:spLocks noChangeShapeType="1"/>
          </p:cNvSpPr>
          <p:nvPr/>
        </p:nvSpPr>
        <p:spPr bwMode="auto">
          <a:xfrm flipH="1">
            <a:off x="3397918" y="1371600"/>
            <a:ext cx="24765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31" name="Line 27"/>
          <p:cNvSpPr>
            <a:spLocks noChangeShapeType="1"/>
          </p:cNvSpPr>
          <p:nvPr/>
        </p:nvSpPr>
        <p:spPr bwMode="auto">
          <a:xfrm flipH="1">
            <a:off x="5379118" y="1143000"/>
            <a:ext cx="1651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32" name="Line 28"/>
          <p:cNvSpPr>
            <a:spLocks noChangeShapeType="1"/>
          </p:cNvSpPr>
          <p:nvPr/>
        </p:nvSpPr>
        <p:spPr bwMode="auto">
          <a:xfrm flipH="1">
            <a:off x="7360318" y="1447800"/>
            <a:ext cx="330200" cy="381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33" name="Line 29"/>
          <p:cNvSpPr>
            <a:spLocks noChangeShapeType="1"/>
          </p:cNvSpPr>
          <p:nvPr/>
        </p:nvSpPr>
        <p:spPr bwMode="auto">
          <a:xfrm flipV="1">
            <a:off x="2077118" y="3124200"/>
            <a:ext cx="6604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9272" y="4579226"/>
            <a:ext cx="6372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Let us compute the overall transfer function of this system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To do so we first simplify the structure  </a:t>
            </a:r>
            <a:endParaRPr lang="en-US" dirty="0"/>
          </a:p>
          <a:p>
            <a:pPr marL="285750" indent="-285750" algn="l">
              <a:buFont typeface="Arial" charset="0"/>
              <a:buChar char="•"/>
            </a:pP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310887" y="1809967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-</a:t>
            </a:r>
            <a:endParaRPr lang="en-US" sz="3200" dirty="0"/>
          </a:p>
        </p:txBody>
      </p:sp>
      <p:sp>
        <p:nvSpPr>
          <p:cNvPr id="33" name="Rectangle 32"/>
          <p:cNvSpPr/>
          <p:nvPr/>
        </p:nvSpPr>
        <p:spPr>
          <a:xfrm>
            <a:off x="2246077" y="1539624"/>
            <a:ext cx="175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687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7" grpId="0" animBg="1"/>
      <p:bldP spid="175108" grpId="0" animBg="1"/>
      <p:bldP spid="175110" grpId="0" animBg="1"/>
      <p:bldP spid="175111" grpId="0" animBg="1"/>
      <p:bldP spid="175112" grpId="0" animBg="1"/>
      <p:bldP spid="175113" grpId="0" animBg="1"/>
      <p:bldP spid="175114" grpId="0" animBg="1"/>
      <p:bldP spid="175115" grpId="0" animBg="1"/>
      <p:bldP spid="175116" grpId="0" animBg="1"/>
      <p:bldP spid="175117" grpId="0" animBg="1"/>
      <p:bldP spid="175118" grpId="0" animBg="1"/>
      <p:bldP spid="175119" grpId="0" animBg="1"/>
      <p:bldP spid="175120" grpId="0" animBg="1"/>
      <p:bldP spid="175121" grpId="0" animBg="1"/>
      <p:bldP spid="175122" grpId="0" animBg="1"/>
      <p:bldP spid="175123" grpId="0" animBg="1"/>
      <p:bldP spid="175124" grpId="0" animBg="1"/>
      <p:bldP spid="175125" grpId="0" animBg="1"/>
      <p:bldP spid="175126" grpId="0" animBg="1"/>
      <p:bldP spid="175127" grpId="0" animBg="1"/>
      <p:bldP spid="175128" grpId="0" animBg="1"/>
      <p:bldP spid="175129" grpId="0" animBg="1"/>
      <p:bldP spid="175130" grpId="0" animBg="1"/>
      <p:bldP spid="175131" grpId="0" animBg="1"/>
      <p:bldP spid="175132" grpId="0" animBg="1"/>
      <p:bldP spid="175133" grpId="0" animBg="1"/>
      <p:bldP spid="2" grpId="0"/>
      <p:bldP spid="3" grpId="0"/>
      <p:bldP spid="31" grpId="0" build="p" bldLvl="2"/>
      <p:bldP spid="32" grpId="0"/>
      <p:bldP spid="3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840" y="842397"/>
            <a:ext cx="8915400" cy="45259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Lets now place </a:t>
            </a:r>
            <a:r>
              <a:rPr lang="en-GB" sz="2000" dirty="0">
                <a:latin typeface="Arial"/>
                <a:cs typeface="Arial"/>
              </a:rPr>
              <a:t>a PID controller C(s) in series with the plant P(s) and </a:t>
            </a:r>
            <a:r>
              <a:rPr lang="en-GB" sz="2000" dirty="0" smtClean="0">
                <a:latin typeface="Arial"/>
                <a:cs typeface="Arial"/>
              </a:rPr>
              <a:t>make </a:t>
            </a:r>
            <a:r>
              <a:rPr lang="en-GB" sz="2000" dirty="0">
                <a:latin typeface="Arial"/>
                <a:cs typeface="Arial"/>
              </a:rPr>
              <a:t>use of negative feedback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2127237"/>
            <a:ext cx="5514214" cy="1930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95300" y="4614307"/>
            <a:ext cx="798618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defTabSz="457200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 well-designed control system </a:t>
            </a:r>
            <a:r>
              <a:rPr lang="en-GB" sz="2000" dirty="0" smtClean="0">
                <a:latin typeface="Arial"/>
                <a:cs typeface="Arial"/>
              </a:rPr>
              <a:t>will ensure</a:t>
            </a: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>
                <a:latin typeface="Arial"/>
                <a:cs typeface="Arial"/>
              </a:rPr>
              <a:t>W</a:t>
            </a:r>
            <a:r>
              <a:rPr lang="en-GB" sz="2000" dirty="0" smtClean="0">
                <a:latin typeface="Arial"/>
                <a:cs typeface="Arial"/>
              </a:rPr>
              <a:t>e </a:t>
            </a:r>
            <a:r>
              <a:rPr lang="en-GB" sz="2000" dirty="0">
                <a:latin typeface="Arial"/>
                <a:cs typeface="Arial"/>
              </a:rPr>
              <a:t>reach a target value </a:t>
            </a:r>
            <a:r>
              <a:rPr lang="en-GB" sz="2000" dirty="0" smtClean="0">
                <a:latin typeface="Arial"/>
                <a:cs typeface="Arial"/>
              </a:rPr>
              <a:t>quickly</a:t>
            </a:r>
            <a:endParaRPr lang="en-GB" sz="2000" dirty="0">
              <a:latin typeface="Arial"/>
              <a:cs typeface="Arial"/>
            </a:endParaRP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>
                <a:latin typeface="Arial"/>
                <a:cs typeface="Arial"/>
              </a:rPr>
              <a:t>W</a:t>
            </a:r>
            <a:r>
              <a:rPr lang="en-GB" sz="2000" dirty="0" smtClean="0">
                <a:latin typeface="Arial"/>
                <a:cs typeface="Arial"/>
              </a:rPr>
              <a:t>ithout </a:t>
            </a:r>
            <a:r>
              <a:rPr lang="en-GB" sz="2000" dirty="0">
                <a:latin typeface="Arial"/>
                <a:cs typeface="Arial"/>
              </a:rPr>
              <a:t>overshoot </a:t>
            </a:r>
            <a:endParaRPr lang="en-GB" sz="2000" dirty="0" smtClean="0">
              <a:latin typeface="Arial"/>
              <a:cs typeface="Arial"/>
            </a:endParaRPr>
          </a:p>
          <a:p>
            <a:pPr marL="800100" lvl="1" indent="-342900" algn="l" defTabSz="457200">
              <a:spcBef>
                <a:spcPct val="20000"/>
              </a:spcBef>
              <a:buFont typeface="Courier New"/>
              <a:buChar char="o"/>
            </a:pPr>
            <a:r>
              <a:rPr lang="en-GB" sz="2000" dirty="0" smtClean="0">
                <a:latin typeface="Arial"/>
                <a:cs typeface="Arial"/>
              </a:rPr>
              <a:t>With </a:t>
            </a:r>
            <a:r>
              <a:rPr lang="en-GB" sz="2000" dirty="0">
                <a:latin typeface="Arial"/>
                <a:cs typeface="Arial"/>
              </a:rPr>
              <a:t>low steady state error.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Adding a PID controller</a:t>
            </a:r>
          </a:p>
        </p:txBody>
      </p:sp>
    </p:spTree>
    <p:extLst>
      <p:ext uri="{BB962C8B-B14F-4D97-AF65-F5344CB8AC3E}">
        <p14:creationId xmlns:p14="http://schemas.microsoft.com/office/powerpoint/2010/main" val="154195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" grpId="0" build="p" bldLvl="2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178" y="1323977"/>
            <a:ext cx="6472021" cy="297777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773767" y="5469469"/>
          <a:ext cx="6462561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46" name="Equation" r:id="rId4" imgW="2057400" imgH="393700" progId="Equation.3">
                  <p:embed/>
                </p:oleObj>
              </mc:Choice>
              <mc:Fallback>
                <p:oleObj name="Equation" r:id="rId4" imgW="205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73767" y="5469469"/>
                        <a:ext cx="6462561" cy="123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63645" y="4531667"/>
            <a:ext cx="9047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R</a:t>
            </a:r>
            <a:r>
              <a:rPr lang="en-GB" sz="2000" dirty="0" smtClean="0">
                <a:latin typeface="Arial"/>
                <a:cs typeface="Arial"/>
              </a:rPr>
              <a:t>elationship </a:t>
            </a:r>
            <a:r>
              <a:rPr lang="en-GB" sz="2000" dirty="0">
                <a:latin typeface="Arial"/>
                <a:cs typeface="Arial"/>
              </a:rPr>
              <a:t>between input error e(t) and output control signal u(t) </a:t>
            </a:r>
            <a:r>
              <a:rPr lang="en-GB" sz="2000" dirty="0" smtClean="0">
                <a:latin typeface="Arial"/>
                <a:cs typeface="Arial"/>
              </a:rPr>
              <a:t>captured </a:t>
            </a:r>
            <a:r>
              <a:rPr lang="en-GB" sz="2000" dirty="0">
                <a:latin typeface="Arial"/>
                <a:cs typeface="Arial"/>
              </a:rPr>
              <a:t>by the differential </a:t>
            </a:r>
            <a:r>
              <a:rPr lang="en-GB" sz="2000" dirty="0" smtClean="0">
                <a:latin typeface="Arial"/>
                <a:cs typeface="Arial"/>
              </a:rPr>
              <a:t>equation: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PID differential equation</a:t>
            </a:r>
          </a:p>
        </p:txBody>
      </p:sp>
    </p:spTree>
    <p:extLst>
      <p:ext uri="{BB962C8B-B14F-4D97-AF65-F5344CB8AC3E}">
        <p14:creationId xmlns:p14="http://schemas.microsoft.com/office/powerpoint/2010/main" val="19284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60401" y="3589337"/>
          <a:ext cx="3305704" cy="97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18" name="Equation" r:id="rId3" imgW="1333500" imgH="393700" progId="Equation.3">
                  <p:embed/>
                </p:oleObj>
              </mc:Choice>
              <mc:Fallback>
                <p:oleObj name="Equation" r:id="rId3" imgW="1333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1" y="3589337"/>
                        <a:ext cx="3305704" cy="974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255713"/>
            <a:ext cx="5016500" cy="148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98588" y="5316540"/>
          <a:ext cx="7085012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19" name="Equation" r:id="rId6" imgW="2857500" imgH="558800" progId="Equation.DSMT4">
                  <p:embed/>
                </p:oleObj>
              </mc:Choice>
              <mc:Fallback>
                <p:oleObj name="Equation" r:id="rId6" imgW="28575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8588" y="5316540"/>
                        <a:ext cx="7085012" cy="138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904467" y="3227402"/>
            <a:ext cx="19672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Controller gives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64428" y="3258182"/>
            <a:ext cx="1439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Plant gives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08287" y="4883273"/>
            <a:ext cx="45849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Product of these series elements gives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739747" y="3581400"/>
          <a:ext cx="32813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120" name="Equation" r:id="rId8" imgW="1358900" imgH="393700" progId="Equation.3">
                  <p:embed/>
                </p:oleObj>
              </mc:Choice>
              <mc:Fallback>
                <p:oleObj name="Equation" r:id="rId8" imgW="1358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39747" y="3581400"/>
                        <a:ext cx="3281363" cy="950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Example: Overall </a:t>
            </a:r>
            <a:r>
              <a:rPr lang="en-US" sz="3200" b="1" dirty="0"/>
              <a:t>open-loop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190207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91143" y="3155788"/>
            <a:ext cx="4658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Given this feedback arrangement and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serial controller and plant configuration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91143" y="4250219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The close loop transfer function is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255713"/>
            <a:ext cx="5016500" cy="148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488718"/>
              </p:ext>
            </p:extLst>
          </p:nvPr>
        </p:nvGraphicFramePr>
        <p:xfrm>
          <a:off x="1886921" y="5135100"/>
          <a:ext cx="3824286" cy="1274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994" name="Equation" r:id="rId4" imgW="1257300" imgH="419100" progId="Equation.DSMT4">
                  <p:embed/>
                </p:oleObj>
              </mc:Choice>
              <mc:Fallback>
                <p:oleObj name="Equation" r:id="rId4" imgW="12573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86921" y="5135100"/>
                        <a:ext cx="3824286" cy="1274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Overall closed-loop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67436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041123" y="2865967"/>
          <a:ext cx="43751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66" name="Equation" r:id="rId3" imgW="1765300" imgH="431800" progId="Equation.3">
                  <p:embed/>
                </p:oleObj>
              </mc:Choice>
              <mc:Fallback>
                <p:oleObj name="Equation" r:id="rId3" imgW="1765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1123" y="2865967"/>
                        <a:ext cx="4375150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045790" y="3221979"/>
            <a:ext cx="118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So given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2907" y="4102454"/>
            <a:ext cx="4015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 close loop transfer function is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255713"/>
            <a:ext cx="5016500" cy="148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" y="4741334"/>
          <a:ext cx="9916018" cy="19769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67" name="Equation" r:id="rId6" imgW="4076700" imgH="812800" progId="Equation.DSMT4">
                  <p:embed/>
                </p:oleObj>
              </mc:Choice>
              <mc:Fallback>
                <p:oleObj name="Equation" r:id="rId6" imgW="4076700" imgH="812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" y="4741334"/>
                        <a:ext cx="9916018" cy="19769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123887"/>
              </p:ext>
            </p:extLst>
          </p:nvPr>
        </p:nvGraphicFramePr>
        <p:xfrm>
          <a:off x="6421583" y="4156008"/>
          <a:ext cx="2079333" cy="69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68" name="Equation" r:id="rId8" imgW="1257300" imgH="419100" progId="Equation.DSMT4">
                  <p:embed/>
                </p:oleObj>
              </mc:Choice>
              <mc:Fallback>
                <p:oleObj name="Equation" r:id="rId8" imgW="12573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21583" y="4156008"/>
                        <a:ext cx="2079333" cy="693111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Example: Overall closed-</a:t>
            </a:r>
            <a:r>
              <a:rPr lang="en-US" sz="3200" b="1" dirty="0"/>
              <a:t>loop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180750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Simulating PID in Matlab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735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19563" y="2906715"/>
          <a:ext cx="2825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042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9563" y="2906715"/>
                        <a:ext cx="282575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78983" y="1334442"/>
            <a:ext cx="929855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Matlab can perform symbolic manipulation </a:t>
            </a:r>
          </a:p>
          <a:p>
            <a:pPr marL="914400" lvl="1" indent="-457200" algn="l">
              <a:buFont typeface="Courier New"/>
              <a:buChar char="o"/>
            </a:pPr>
            <a:r>
              <a:rPr lang="en-US" sz="2000" dirty="0" smtClean="0">
                <a:latin typeface="Arial"/>
                <a:cs typeface="Arial"/>
              </a:rPr>
              <a:t>(similar to Mathematica)</a:t>
            </a:r>
          </a:p>
          <a:p>
            <a:pPr marL="914400" lvl="1" indent="-457200" algn="l">
              <a:buFont typeface="Courier New"/>
              <a:buChar char="o"/>
            </a:pPr>
            <a:endParaRPr lang="en-US" sz="2000" dirty="0">
              <a:latin typeface="Arial"/>
              <a:cs typeface="Arial"/>
            </a:endParaRPr>
          </a:p>
          <a:p>
            <a:pPr marL="914400" lvl="1" indent="-457200" algn="l">
              <a:buFont typeface="Courier New"/>
              <a:buChar char="o"/>
            </a:pP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 err="1" smtClean="0">
                <a:solidFill>
                  <a:srgbClr val="3333FF"/>
                </a:solidFill>
                <a:latin typeface="Arial"/>
                <a:cs typeface="Arial"/>
              </a:rPr>
              <a:t>tf</a:t>
            </a:r>
            <a:r>
              <a:rPr lang="en-US" sz="2000" dirty="0" smtClean="0">
                <a:latin typeface="Arial"/>
                <a:cs typeface="Arial"/>
              </a:rPr>
              <a:t> function generates Matlab format transfer functions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You can use it to specify a complex transfer function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Or even a simple simple ones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Then use mathematical manipulation on the variable to generate other transfer function relationships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You can of course always do the </a:t>
            </a:r>
            <a:r>
              <a:rPr lang="en-US" sz="2000" dirty="0" err="1" smtClean="0">
                <a:latin typeface="Arial"/>
                <a:cs typeface="Arial"/>
              </a:rPr>
              <a:t>maths</a:t>
            </a:r>
            <a:r>
              <a:rPr lang="en-US" sz="2000" dirty="0" smtClean="0">
                <a:latin typeface="Arial"/>
                <a:cs typeface="Arial"/>
              </a:rPr>
              <a:t> by hand if you like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But Matlab is less likely to make a mistake than a human!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You can then use Matlab functions like </a:t>
            </a:r>
            <a:r>
              <a:rPr lang="en-US" sz="2000" dirty="0">
                <a:solidFill>
                  <a:srgbClr val="3333FF"/>
                </a:solidFill>
                <a:latin typeface="Arial"/>
                <a:cs typeface="Arial"/>
              </a:rPr>
              <a:t>B</a:t>
            </a:r>
            <a:r>
              <a:rPr lang="en-US" sz="2000" dirty="0" smtClean="0">
                <a:solidFill>
                  <a:srgbClr val="3333FF"/>
                </a:solidFill>
                <a:latin typeface="Arial"/>
                <a:cs typeface="Arial"/>
              </a:rPr>
              <a:t>ode</a:t>
            </a:r>
            <a:r>
              <a:rPr lang="en-US" sz="2000" dirty="0" smtClean="0">
                <a:latin typeface="Arial"/>
                <a:cs typeface="Arial"/>
              </a:rPr>
              <a:t> and </a:t>
            </a:r>
            <a:r>
              <a:rPr lang="en-US" sz="2000" dirty="0" err="1">
                <a:solidFill>
                  <a:srgbClr val="3333FF"/>
                </a:solidFill>
                <a:latin typeface="Arial"/>
                <a:cs typeface="Arial"/>
              </a:rPr>
              <a:t>N</a:t>
            </a:r>
            <a:r>
              <a:rPr lang="en-US" sz="2000" dirty="0" err="1" smtClean="0">
                <a:solidFill>
                  <a:srgbClr val="3333FF"/>
                </a:solidFill>
                <a:latin typeface="Arial"/>
                <a:cs typeface="Arial"/>
              </a:rPr>
              <a:t>yquist</a:t>
            </a:r>
            <a:r>
              <a:rPr lang="en-US" sz="2000" dirty="0" smtClean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to directly analyze the transfer functions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Building plant transfer function in Matlab</a:t>
            </a:r>
          </a:p>
        </p:txBody>
      </p:sp>
    </p:spTree>
    <p:extLst>
      <p:ext uri="{BB962C8B-B14F-4D97-AF65-F5344CB8AC3E}">
        <p14:creationId xmlns:p14="http://schemas.microsoft.com/office/powerpoint/2010/main" val="187724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19563" y="2755535"/>
          <a:ext cx="282575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066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9563" y="2755535"/>
                        <a:ext cx="282575" cy="407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67" y="1326253"/>
            <a:ext cx="2006600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32" y="3210088"/>
            <a:ext cx="5372101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66" y="3802754"/>
            <a:ext cx="3517900" cy="69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02" y="5068520"/>
            <a:ext cx="3670300" cy="1638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5502" y="817404"/>
            <a:ext cx="3889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Define plant parameter variables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5502" y="2674055"/>
            <a:ext cx="3716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Build the plant transfer function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5502" y="4513954"/>
            <a:ext cx="3472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Displaying content of P gives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Building plant transfer function in Matlab</a:t>
            </a:r>
          </a:p>
        </p:txBody>
      </p:sp>
    </p:spTree>
    <p:extLst>
      <p:ext uri="{BB962C8B-B14F-4D97-AF65-F5344CB8AC3E}">
        <p14:creationId xmlns:p14="http://schemas.microsoft.com/office/powerpoint/2010/main" val="929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" y="1617139"/>
            <a:ext cx="6299200" cy="927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67" y="3314705"/>
            <a:ext cx="3454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33" y="4747689"/>
            <a:ext cx="1676400" cy="127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7266" y="834452"/>
            <a:ext cx="4801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Define example PID parameter variables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4933" y="2701040"/>
            <a:ext cx="4713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Build the PID controller transfer function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4933" y="4010717"/>
            <a:ext cx="3919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Displaying content of PIDC gives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Building plant transfer function in Matlab</a:t>
            </a:r>
          </a:p>
        </p:txBody>
      </p:sp>
    </p:spTree>
    <p:extLst>
      <p:ext uri="{BB962C8B-B14F-4D97-AF65-F5344CB8AC3E}">
        <p14:creationId xmlns:p14="http://schemas.microsoft.com/office/powerpoint/2010/main" val="8345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7" y="3508234"/>
            <a:ext cx="4191000" cy="66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2" y="2187437"/>
            <a:ext cx="3454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4" y="1501636"/>
            <a:ext cx="3517900" cy="698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2167" y="979349"/>
            <a:ext cx="4512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Given plant and PID transfer functions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167" y="2892857"/>
            <a:ext cx="5038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Open-loop transfer function is their product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34" y="4977202"/>
            <a:ext cx="3835400" cy="17145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2167" y="4310296"/>
            <a:ext cx="3637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Displaying content of OL gives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34" y="1662504"/>
            <a:ext cx="5545666" cy="81619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Calculating open-loop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174999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52262" y="1539437"/>
            <a:ext cx="3828556" cy="952500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7" name="Oval 3"/>
          <p:cNvSpPr>
            <a:spLocks noChangeArrowheads="1"/>
          </p:cNvSpPr>
          <p:nvPr/>
        </p:nvSpPr>
        <p:spPr bwMode="auto">
          <a:xfrm>
            <a:off x="2654968" y="1752600"/>
            <a:ext cx="57785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7281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control</a:t>
            </a:r>
          </a:p>
          <a:p>
            <a:pPr algn="ctr" eaLnBrk="0" hangingPunct="0"/>
            <a:r>
              <a:rPr lang="en-US" altLang="zh-CN" sz="2000" dirty="0" err="1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5709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>
                <a:latin typeface="Arial"/>
                <a:ea typeface="宋体" charset="-122"/>
                <a:cs typeface="Arial"/>
              </a:rPr>
              <a:t>plant</a:t>
            </a:r>
          </a:p>
          <a:p>
            <a:pPr algn="ctr" eaLnBrk="0" hangingPunct="0"/>
            <a:r>
              <a:rPr lang="en-US" altLang="zh-CN" sz="200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4553618" y="31242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feedback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H(s)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>
            <a:off x="215966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6" name="Line 12"/>
          <p:cNvSpPr>
            <a:spLocks noChangeShapeType="1"/>
          </p:cNvSpPr>
          <p:nvPr/>
        </p:nvSpPr>
        <p:spPr bwMode="auto">
          <a:xfrm>
            <a:off x="32328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7" name="Line 13"/>
          <p:cNvSpPr>
            <a:spLocks noChangeShapeType="1"/>
          </p:cNvSpPr>
          <p:nvPr/>
        </p:nvSpPr>
        <p:spPr bwMode="auto">
          <a:xfrm>
            <a:off x="51314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71126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0" name="Line 16"/>
          <p:cNvSpPr>
            <a:spLocks noChangeShapeType="1"/>
          </p:cNvSpPr>
          <p:nvPr/>
        </p:nvSpPr>
        <p:spPr bwMode="auto">
          <a:xfrm flipH="1">
            <a:off x="5956968" y="3429000"/>
            <a:ext cx="1403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1" name="Line 17"/>
          <p:cNvSpPr>
            <a:spLocks noChangeShapeType="1"/>
          </p:cNvSpPr>
          <p:nvPr/>
        </p:nvSpPr>
        <p:spPr bwMode="auto">
          <a:xfrm>
            <a:off x="7360318" y="19812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2" name="Line 18"/>
          <p:cNvSpPr>
            <a:spLocks noChangeShapeType="1"/>
          </p:cNvSpPr>
          <p:nvPr/>
        </p:nvSpPr>
        <p:spPr bwMode="auto">
          <a:xfrm flipV="1">
            <a:off x="2985168" y="22860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H="1">
            <a:off x="2985168" y="3429000"/>
            <a:ext cx="1568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9272" y="4579226"/>
            <a:ext cx="6372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Let us compute the overall transfer function of this system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To do so we first simplify the structure  </a:t>
            </a:r>
            <a:endParaRPr lang="en-US" dirty="0"/>
          </a:p>
          <a:p>
            <a:pPr marL="285750" indent="-285750" algn="l">
              <a:buFont typeface="Arial" charset="0"/>
              <a:buChar char="•"/>
            </a:pP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79778" y="5249771"/>
            <a:ext cx="438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Lets consider the control and the </a:t>
            </a:r>
            <a:r>
              <a:rPr lang="en-US" dirty="0" smtClean="0">
                <a:latin typeface="Arial"/>
                <a:cs typeface="Arial"/>
              </a:rPr>
              <a:t>plant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Can be combined into a single block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" name="Line 27"/>
          <p:cNvSpPr>
            <a:spLocks noChangeShapeType="1"/>
          </p:cNvSpPr>
          <p:nvPr/>
        </p:nvSpPr>
        <p:spPr bwMode="auto">
          <a:xfrm flipH="1" flipV="1">
            <a:off x="5709317" y="2484376"/>
            <a:ext cx="1816099" cy="275955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7689"/>
            <a:ext cx="9906000" cy="100173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310887" y="1809967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-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>
            <a:off x="2246077" y="1539624"/>
            <a:ext cx="175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16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bldLvl="2"/>
      <p:bldP spid="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2" y="2187437"/>
            <a:ext cx="3454400" cy="660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734" y="1848771"/>
            <a:ext cx="5545666" cy="816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4" y="1501636"/>
            <a:ext cx="3517900" cy="698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0634" y="923420"/>
            <a:ext cx="45127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Given plant and PID transfer functions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1838" y="3787834"/>
            <a:ext cx="47436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Closed-loop transfer function is given by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838" y="4906070"/>
            <a:ext cx="36343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Displaying content of FB gives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89" y="3217283"/>
            <a:ext cx="4191000" cy="6604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1838" y="2696039"/>
            <a:ext cx="5038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Open-loop transfer function is their product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68" y="4225784"/>
            <a:ext cx="3365500" cy="57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66" y="5370902"/>
            <a:ext cx="6578600" cy="1320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Calculating closed-loop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2242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4" y="4533900"/>
            <a:ext cx="5626100" cy="1447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215" y="1452236"/>
            <a:ext cx="5188785" cy="40174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3" y="1274234"/>
            <a:ext cx="4305300" cy="2921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50009" y="916456"/>
            <a:ext cx="1166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K</a:t>
            </a:r>
            <a:r>
              <a:rPr lang="en-US" sz="2800" baseline="-25000" dirty="0" smtClean="0">
                <a:latin typeface="Arial"/>
                <a:cs typeface="Arial"/>
              </a:rPr>
              <a:t>p</a:t>
            </a:r>
            <a:r>
              <a:rPr lang="en-US" sz="2800" dirty="0" smtClean="0">
                <a:latin typeface="Arial"/>
                <a:cs typeface="Arial"/>
              </a:rPr>
              <a:t> = 1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1301" y="5635030"/>
            <a:ext cx="3089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Not much has changed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from open loop response!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Feedback control with only proportional gain</a:t>
            </a:r>
          </a:p>
        </p:txBody>
      </p:sp>
    </p:spTree>
    <p:extLst>
      <p:ext uri="{BB962C8B-B14F-4D97-AF65-F5344CB8AC3E}">
        <p14:creationId xmlns:p14="http://schemas.microsoft.com/office/powerpoint/2010/main" val="15187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1490134"/>
            <a:ext cx="6032501" cy="440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069" y="2042465"/>
            <a:ext cx="6366933" cy="4815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48146" y="1161534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64464" y="4445087"/>
            <a:ext cx="33736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Quite different from open loop response!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Reaches unity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Faster rise time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But oscillations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Feedback control with only proportional gain</a:t>
            </a:r>
          </a:p>
        </p:txBody>
      </p:sp>
    </p:spTree>
    <p:extLst>
      <p:ext uri="{BB962C8B-B14F-4D97-AF65-F5344CB8AC3E}">
        <p14:creationId xmlns:p14="http://schemas.microsoft.com/office/powerpoint/2010/main" val="32917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42738" y="760497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Use Matlab step function to show response characteristics 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893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7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5" y="1498600"/>
            <a:ext cx="7112000" cy="535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42738" y="760497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Feedback control with only proportional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4686271" y="5060136"/>
            <a:ext cx="2376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Peak response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7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23" y="1485900"/>
            <a:ext cx="7086600" cy="537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42738" y="760497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Feedback control with only proportional 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6271" y="5060136"/>
            <a:ext cx="2376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Rise time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71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00" y="1511300"/>
            <a:ext cx="7137400" cy="53467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42738" y="760497"/>
            <a:ext cx="1168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Feedback control with only proportional gain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6271" y="5060136"/>
            <a:ext cx="2376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Arial"/>
                <a:cs typeface="Arial"/>
              </a:rPr>
              <a:t>Settle time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3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76" y="1498600"/>
            <a:ext cx="7137400" cy="535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8979" y="3426303"/>
            <a:ext cx="42715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Fast rise time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No oscillations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Overshoot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But quite good!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Exact response of course depends on values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With proportional &amp; differential  gain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296354" y="760497"/>
            <a:ext cx="2861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</a:t>
            </a:r>
            <a:r>
              <a:rPr lang="en-US" sz="2000" dirty="0">
                <a:latin typeface="Arial"/>
                <a:cs typeface="Arial"/>
              </a:rPr>
              <a:t>300 and </a:t>
            </a:r>
            <a:r>
              <a:rPr lang="en-US" sz="2000" dirty="0" err="1" smtClean="0">
                <a:latin typeface="Arial"/>
                <a:cs typeface="Arial"/>
              </a:rPr>
              <a:t>K</a:t>
            </a:r>
            <a:r>
              <a:rPr lang="en-US" sz="2000" baseline="-25000" dirty="0" err="1" smtClean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= </a:t>
            </a:r>
            <a:r>
              <a:rPr lang="en-US" sz="2000" dirty="0" smtClean="0">
                <a:latin typeface="Arial"/>
                <a:cs typeface="Arial"/>
              </a:rPr>
              <a:t>50   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9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20" y="1511300"/>
            <a:ext cx="7099300" cy="5346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09272" y="3653151"/>
            <a:ext cx="41327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Low steady-state error</a:t>
            </a:r>
          </a:p>
          <a:p>
            <a:pPr marL="342900" indent="-342900" algn="l">
              <a:buFont typeface="Arial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With full PID gains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940488" y="760497"/>
            <a:ext cx="357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K</a:t>
            </a:r>
            <a:r>
              <a:rPr lang="en-US" sz="2000" baseline="-25000" dirty="0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 = 300, </a:t>
            </a:r>
            <a:r>
              <a:rPr lang="en-US" sz="2000" dirty="0" err="1" smtClean="0">
                <a:latin typeface="Arial"/>
                <a:cs typeface="Arial"/>
              </a:rPr>
              <a:t>K</a:t>
            </a:r>
            <a:r>
              <a:rPr lang="en-US" sz="2000" baseline="-25000" dirty="0" err="1" smtClean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= </a:t>
            </a:r>
            <a:r>
              <a:rPr lang="en-US" sz="2000" dirty="0" smtClean="0">
                <a:latin typeface="Arial"/>
                <a:cs typeface="Arial"/>
              </a:rPr>
              <a:t>50, K</a:t>
            </a:r>
            <a:r>
              <a:rPr lang="en-US" sz="2000" baseline="-25000" dirty="0" smtClean="0">
                <a:latin typeface="Arial"/>
                <a:cs typeface="Arial"/>
              </a:rPr>
              <a:t>i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= </a:t>
            </a:r>
            <a:r>
              <a:rPr lang="en-US" sz="2000" dirty="0" smtClean="0">
                <a:latin typeface="Arial"/>
                <a:cs typeface="Arial"/>
              </a:rPr>
              <a:t>300    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49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68430" y="1450748"/>
            <a:ext cx="1034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Just P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43286" y="3537838"/>
            <a:ext cx="612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PD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54461" y="5449163"/>
            <a:ext cx="697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PID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7942" y="1735732"/>
            <a:ext cx="1604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Open loop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9638" y="5172163"/>
            <a:ext cx="47333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But precise response depends on appropriate tuning </a:t>
            </a:r>
            <a:r>
              <a:rPr lang="en-US" sz="2000" dirty="0" smtClean="0">
                <a:latin typeface="Arial"/>
                <a:cs typeface="Arial"/>
              </a:rPr>
              <a:t>of all </a:t>
            </a:r>
            <a:r>
              <a:rPr lang="en-US" sz="2000" dirty="0" smtClean="0">
                <a:latin typeface="Arial"/>
                <a:cs typeface="Arial"/>
              </a:rPr>
              <a:t>feedback </a:t>
            </a:r>
            <a:r>
              <a:rPr lang="en-US" sz="2000" dirty="0" smtClean="0">
                <a:latin typeface="Arial"/>
                <a:cs typeface="Arial"/>
              </a:rPr>
              <a:t>components</a:t>
            </a:r>
            <a:endParaRPr lang="en-US" sz="2000" dirty="0" smtClean="0">
              <a:latin typeface="Arial"/>
              <a:cs typeface="Arial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95300" y="6882"/>
            <a:ext cx="89154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Compare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5" y="2251317"/>
            <a:ext cx="2891960" cy="22391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39" y="211657"/>
            <a:ext cx="2870738" cy="2176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280" y="2494535"/>
            <a:ext cx="2804995" cy="2106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489" y="4771669"/>
            <a:ext cx="2762652" cy="208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52262" y="1539437"/>
            <a:ext cx="3828556" cy="952500"/>
          </a:xfrm>
          <a:prstGeom prst="roundRect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107" name="Oval 3"/>
          <p:cNvSpPr>
            <a:spLocks noChangeArrowheads="1"/>
          </p:cNvSpPr>
          <p:nvPr/>
        </p:nvSpPr>
        <p:spPr bwMode="auto">
          <a:xfrm>
            <a:off x="2654968" y="1752600"/>
            <a:ext cx="577850" cy="533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08" name="Rectangle 4"/>
          <p:cNvSpPr>
            <a:spLocks noChangeArrowheads="1"/>
          </p:cNvSpPr>
          <p:nvPr/>
        </p:nvSpPr>
        <p:spPr bwMode="auto">
          <a:xfrm>
            <a:off x="3728118" y="1676400"/>
            <a:ext cx="33845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Control and plant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  <a:p>
            <a:pPr algn="ctr" eaLnBrk="0" hangingPunct="0"/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c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r>
              <a:rPr lang="en-US" altLang="zh-CN" sz="2000" dirty="0" err="1" smtClean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 err="1" smtClean="0">
                <a:latin typeface="Arial"/>
                <a:ea typeface="宋体" charset="-122"/>
                <a:cs typeface="Arial"/>
              </a:rPr>
              <a:t>p</a:t>
            </a:r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(s)</a:t>
            </a:r>
            <a:endParaRPr lang="en-US" altLang="zh-CN" sz="20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175111" name="Rectangle 7"/>
          <p:cNvSpPr>
            <a:spLocks noChangeArrowheads="1"/>
          </p:cNvSpPr>
          <p:nvPr/>
        </p:nvSpPr>
        <p:spPr bwMode="auto">
          <a:xfrm>
            <a:off x="4553618" y="31242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feedback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H(s)</a:t>
            </a:r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7563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pre-filter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1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3" name="Rectangle 9"/>
          <p:cNvSpPr>
            <a:spLocks noChangeArrowheads="1"/>
          </p:cNvSpPr>
          <p:nvPr/>
        </p:nvSpPr>
        <p:spPr bwMode="auto">
          <a:xfrm>
            <a:off x="7690518" y="1676400"/>
            <a:ext cx="1403350" cy="68580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post-filter</a:t>
            </a:r>
          </a:p>
          <a:p>
            <a:pPr algn="ctr" eaLnBrk="0" hangingPunct="0"/>
            <a:r>
              <a:rPr lang="en-US" altLang="zh-CN" sz="2000" dirty="0">
                <a:latin typeface="Arial"/>
                <a:ea typeface="宋体" charset="-122"/>
                <a:cs typeface="Arial"/>
              </a:rPr>
              <a:t>G</a:t>
            </a:r>
            <a:r>
              <a:rPr lang="en-US" altLang="zh-CN" sz="2000" baseline="-25000" dirty="0">
                <a:latin typeface="Arial"/>
                <a:ea typeface="宋体" charset="-122"/>
                <a:cs typeface="Arial"/>
              </a:rPr>
              <a:t>2</a:t>
            </a:r>
            <a:r>
              <a:rPr lang="en-US" altLang="zh-CN" sz="2000" dirty="0">
                <a:latin typeface="Arial"/>
                <a:ea typeface="宋体" charset="-122"/>
                <a:cs typeface="Arial"/>
              </a:rPr>
              <a:t>(s)</a:t>
            </a:r>
          </a:p>
        </p:txBody>
      </p:sp>
      <p:sp>
        <p:nvSpPr>
          <p:cNvPr id="175114" name="Line 10"/>
          <p:cNvSpPr>
            <a:spLocks noChangeShapeType="1"/>
          </p:cNvSpPr>
          <p:nvPr/>
        </p:nvSpPr>
        <p:spPr bwMode="auto">
          <a:xfrm>
            <a:off x="2610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5" name="Line 11"/>
          <p:cNvSpPr>
            <a:spLocks noChangeShapeType="1"/>
          </p:cNvSpPr>
          <p:nvPr/>
        </p:nvSpPr>
        <p:spPr bwMode="auto">
          <a:xfrm>
            <a:off x="215966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6" name="Line 12"/>
          <p:cNvSpPr>
            <a:spLocks noChangeShapeType="1"/>
          </p:cNvSpPr>
          <p:nvPr/>
        </p:nvSpPr>
        <p:spPr bwMode="auto">
          <a:xfrm>
            <a:off x="3232818" y="1981200"/>
            <a:ext cx="4953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8" name="Line 14"/>
          <p:cNvSpPr>
            <a:spLocks noChangeShapeType="1"/>
          </p:cNvSpPr>
          <p:nvPr/>
        </p:nvSpPr>
        <p:spPr bwMode="auto">
          <a:xfrm>
            <a:off x="90938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>
            <a:off x="7112668" y="1981200"/>
            <a:ext cx="577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0" name="Line 16"/>
          <p:cNvSpPr>
            <a:spLocks noChangeShapeType="1"/>
          </p:cNvSpPr>
          <p:nvPr/>
        </p:nvSpPr>
        <p:spPr bwMode="auto">
          <a:xfrm flipH="1">
            <a:off x="5956968" y="3429000"/>
            <a:ext cx="14033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1" name="Line 17"/>
          <p:cNvSpPr>
            <a:spLocks noChangeShapeType="1"/>
          </p:cNvSpPr>
          <p:nvPr/>
        </p:nvSpPr>
        <p:spPr bwMode="auto">
          <a:xfrm>
            <a:off x="7360318" y="1981200"/>
            <a:ext cx="0" cy="1447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2" name="Line 18"/>
          <p:cNvSpPr>
            <a:spLocks noChangeShapeType="1"/>
          </p:cNvSpPr>
          <p:nvPr/>
        </p:nvSpPr>
        <p:spPr bwMode="auto">
          <a:xfrm flipV="1">
            <a:off x="2985168" y="22860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123" name="Line 19"/>
          <p:cNvSpPr>
            <a:spLocks noChangeShapeType="1"/>
          </p:cNvSpPr>
          <p:nvPr/>
        </p:nvSpPr>
        <p:spPr bwMode="auto">
          <a:xfrm flipH="1">
            <a:off x="2985168" y="3429000"/>
            <a:ext cx="15684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Typical block </a:t>
            </a:r>
            <a:r>
              <a:rPr lang="en-US" sz="3600" b="1" dirty="0" smtClean="0"/>
              <a:t>diagram for simple </a:t>
            </a:r>
            <a:r>
              <a:rPr lang="en-US" sz="3600" b="1" smtClean="0"/>
              <a:t>feedback controller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9081291" y="2081281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Arial"/>
                <a:ea typeface="宋体" charset="-122"/>
                <a:cs typeface="Arial"/>
              </a:rPr>
              <a:t>Y</a:t>
            </a:r>
            <a:r>
              <a:rPr lang="en-US" altLang="zh-CN" baseline="-25000" dirty="0" err="1" smtClean="0">
                <a:latin typeface="Arial"/>
                <a:ea typeface="宋体" charset="-122"/>
                <a:cs typeface="Arial"/>
              </a:rPr>
              <a:t>Pf</a:t>
            </a:r>
            <a:r>
              <a:rPr lang="en-US" altLang="zh-CN" dirty="0" smtClean="0">
                <a:latin typeface="Arial"/>
                <a:ea typeface="宋体" charset="-122"/>
                <a:cs typeface="Arial"/>
              </a:rPr>
              <a:t>(s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7212" y="1493070"/>
            <a:ext cx="607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/>
                <a:ea typeface="宋体" charset="-122"/>
                <a:cs typeface="Arial"/>
              </a:rPr>
              <a:t>X(</a:t>
            </a:r>
            <a:r>
              <a:rPr lang="en-US" altLang="zh-CN" dirty="0">
                <a:latin typeface="Arial"/>
                <a:ea typeface="宋体" charset="-122"/>
                <a:cs typeface="Arial"/>
              </a:rPr>
              <a:t>s)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49272" y="4579226"/>
            <a:ext cx="63722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Let us compute the overall transfer function of this system</a:t>
            </a:r>
          </a:p>
          <a:p>
            <a:pPr marL="285750" indent="-285750" algn="l"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To do so we first simplify the structure  </a:t>
            </a:r>
            <a:endParaRPr lang="en-US" dirty="0"/>
          </a:p>
          <a:p>
            <a:pPr marL="285750" indent="-285750" algn="l">
              <a:buFont typeface="Arial" charset="0"/>
              <a:buChar char="•"/>
            </a:pP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37" name="Line 27"/>
          <p:cNvSpPr>
            <a:spLocks noChangeShapeType="1"/>
          </p:cNvSpPr>
          <p:nvPr/>
        </p:nvSpPr>
        <p:spPr bwMode="auto">
          <a:xfrm flipH="1" flipV="1">
            <a:off x="5709317" y="2484376"/>
            <a:ext cx="1816099" cy="2759558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Rectangle 39"/>
          <p:cNvSpPr/>
          <p:nvPr/>
        </p:nvSpPr>
        <p:spPr>
          <a:xfrm>
            <a:off x="5479778" y="5249771"/>
            <a:ext cx="438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dirty="0">
                <a:latin typeface="Arial"/>
                <a:cs typeface="Arial"/>
              </a:rPr>
              <a:t>Lets consider the control and the </a:t>
            </a:r>
            <a:r>
              <a:rPr lang="en-US" dirty="0" smtClean="0">
                <a:latin typeface="Arial"/>
                <a:cs typeface="Arial"/>
              </a:rPr>
              <a:t>plant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Can be combined into a single block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0887" y="1809967"/>
            <a:ext cx="27016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-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2246077" y="1539624"/>
            <a:ext cx="175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+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483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85F57E51F664C83B87C8E4A222F4E" ma:contentTypeVersion="0" ma:contentTypeDescription="Create a new document." ma:contentTypeScope="" ma:versionID="ebc8dd306f6a142732d6c39145b8c6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636A5B-9F36-41DC-9C2D-B6E50D1148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6653E9-E080-481B-88BF-A67B5AD726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EB25E5A-619E-4CF7-B380-B907C71CC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11717</TotalTime>
  <Words>2883</Words>
  <Application>Microsoft Macintosh PowerPoint</Application>
  <PresentationFormat>A4 Paper (210x297 mm)</PresentationFormat>
  <Paragraphs>580</Paragraphs>
  <Slides>89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Calibri</vt:lpstr>
      <vt:lpstr>Courier New</vt:lpstr>
      <vt:lpstr>ＭＳ Ｐゴシック</vt:lpstr>
      <vt:lpstr>Symbol</vt:lpstr>
      <vt:lpstr>Tahoma</vt:lpstr>
      <vt:lpstr>Times New Roman</vt:lpstr>
      <vt:lpstr>Trebuchet MS</vt:lpstr>
      <vt:lpstr>宋体</vt:lpstr>
      <vt:lpstr>Arial</vt:lpstr>
      <vt:lpstr>Office Theme</vt:lpstr>
      <vt:lpstr>Equation</vt:lpstr>
      <vt:lpstr>Document</vt:lpstr>
      <vt:lpstr>Worksheet</vt:lpstr>
      <vt:lpstr>ROCO218: Control Engineering Dr Ian Howard   Lecture 4  Transfer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4  Transfer function RLC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4 Modelling a DC motor with transfer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Interlude  10 minute break</vt:lpstr>
      <vt:lpstr>ROCO218: Control Engineering Dr Ian Howard   Lecture 4  Poles and zeros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9  PID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9  Simple PID control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9  Simulating PID in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Computing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SOFT211:  Server-Side Programming and Development    Lecture 1 </dc:title>
  <dc:creator>Martin Beck</dc:creator>
  <cp:lastModifiedBy>Ian Howard</cp:lastModifiedBy>
  <cp:revision>1727</cp:revision>
  <cp:lastPrinted>2018-02-19T15:14:55Z</cp:lastPrinted>
  <dcterms:created xsi:type="dcterms:W3CDTF">2013-09-22T15:12:23Z</dcterms:created>
  <dcterms:modified xsi:type="dcterms:W3CDTF">2018-02-19T15:15:34Z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0x010100EF085F57E51F664C83B87C8E4A222F4E</vt:lpwstr>
  </property>
</Properties>
</file>